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6"/>
  </p:notesMasterIdLst>
  <p:sldIdLst>
    <p:sldId id="368" r:id="rId2"/>
    <p:sldId id="372" r:id="rId3"/>
    <p:sldId id="369" r:id="rId4"/>
    <p:sldId id="370" r:id="rId5"/>
    <p:sldId id="371" r:id="rId6"/>
    <p:sldId id="373" r:id="rId7"/>
    <p:sldId id="374" r:id="rId8"/>
    <p:sldId id="375" r:id="rId9"/>
    <p:sldId id="376" r:id="rId10"/>
    <p:sldId id="377" r:id="rId11"/>
    <p:sldId id="378" r:id="rId12"/>
    <p:sldId id="379" r:id="rId13"/>
    <p:sldId id="380" r:id="rId14"/>
    <p:sldId id="381" r:id="rId15"/>
    <p:sldId id="382" r:id="rId16"/>
    <p:sldId id="383" r:id="rId17"/>
    <p:sldId id="384" r:id="rId18"/>
    <p:sldId id="385" r:id="rId19"/>
    <p:sldId id="386" r:id="rId20"/>
    <p:sldId id="387" r:id="rId21"/>
    <p:sldId id="388" r:id="rId22"/>
    <p:sldId id="389" r:id="rId23"/>
    <p:sldId id="390" r:id="rId24"/>
    <p:sldId id="391" r:id="rId25"/>
    <p:sldId id="392" r:id="rId26"/>
    <p:sldId id="393" r:id="rId27"/>
    <p:sldId id="394" r:id="rId28"/>
    <p:sldId id="395" r:id="rId29"/>
    <p:sldId id="396" r:id="rId30"/>
    <p:sldId id="397" r:id="rId31"/>
    <p:sldId id="398" r:id="rId32"/>
    <p:sldId id="399" r:id="rId33"/>
    <p:sldId id="400" r:id="rId34"/>
    <p:sldId id="401" r:id="rId35"/>
  </p:sldIdLst>
  <p:sldSz cx="9144000" cy="6858000" type="screen4x3"/>
  <p:notesSz cx="9942513" cy="676116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BC1673"/>
    <a:srgbClr val="CC3399"/>
    <a:srgbClr val="0000FF"/>
    <a:srgbClr val="663300"/>
    <a:srgbClr val="FF0000"/>
    <a:srgbClr val="006600"/>
    <a:srgbClr val="FF0066"/>
    <a:srgbClr val="CC0000"/>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autoAdjust="0"/>
    <p:restoredTop sz="82949" autoAdjust="0"/>
  </p:normalViewPr>
  <p:slideViewPr>
    <p:cSldViewPr showGuides="1">
      <p:cViewPr>
        <p:scale>
          <a:sx n="89" d="100"/>
          <a:sy n="89" d="100"/>
        </p:scale>
        <p:origin x="2104" y="144"/>
      </p:cViewPr>
      <p:guideLst>
        <p:guide orient="horz" pos="2160"/>
        <p:guide pos="2880"/>
      </p:guideLst>
    </p:cSldViewPr>
  </p:slideViewPr>
  <p:outlineViewPr>
    <p:cViewPr>
      <p:scale>
        <a:sx n="33" d="100"/>
        <a:sy n="33" d="100"/>
      </p:scale>
      <p:origin x="0" y="0"/>
    </p:cViewPr>
  </p:outlineViewPr>
  <p:notesTextViewPr>
    <p:cViewPr>
      <p:scale>
        <a:sx n="145" d="100"/>
        <a:sy n="145" d="100"/>
      </p:scale>
      <p:origin x="0" y="0"/>
    </p:cViewPr>
  </p:notesTextViewPr>
  <p:sorterViewPr>
    <p:cViewPr>
      <p:scale>
        <a:sx n="66" d="100"/>
        <a:sy n="66" d="100"/>
      </p:scale>
      <p:origin x="0" y="0"/>
    </p:cViewPr>
  </p:sorterViewPr>
  <p:notesViewPr>
    <p:cSldViewPr showGuides="1">
      <p:cViewPr varScale="1">
        <p:scale>
          <a:sx n="72" d="100"/>
          <a:sy n="72" d="100"/>
        </p:scale>
        <p:origin x="1896"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1" name="Rectangle 5"/>
          <p:cNvSpPr>
            <a:spLocks noGrp="1" noChangeArrowheads="1"/>
          </p:cNvSpPr>
          <p:nvPr>
            <p:ph type="body" sz="quarter" idx="3"/>
          </p:nvPr>
        </p:nvSpPr>
        <p:spPr bwMode="auto">
          <a:xfrm>
            <a:off x="994252" y="4807938"/>
            <a:ext cx="7954010" cy="1446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103" name="Rectangle 7"/>
          <p:cNvSpPr>
            <a:spLocks noGrp="1" noChangeArrowheads="1"/>
          </p:cNvSpPr>
          <p:nvPr>
            <p:ph type="sldNum" sz="quarter" idx="5"/>
          </p:nvPr>
        </p:nvSpPr>
        <p:spPr bwMode="auto">
          <a:xfrm>
            <a:off x="5632365" y="6421540"/>
            <a:ext cx="4308422" cy="33805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82B9552-4060-444F-84D4-0AF1DA6FF899}" type="slidenum">
              <a:rPr lang="en-US" altLang="en-US"/>
              <a:pPr>
                <a:defRPr/>
              </a:pPr>
              <a:t>‹#›</a:t>
            </a:fld>
            <a:endParaRPr lang="en-US" altLang="en-US"/>
          </a:p>
        </p:txBody>
      </p:sp>
      <p:sp>
        <p:nvSpPr>
          <p:cNvPr id="2" name="Slide Image Placeholder 1"/>
          <p:cNvSpPr>
            <a:spLocks noGrp="1" noRot="1" noChangeAspect="1"/>
          </p:cNvSpPr>
          <p:nvPr>
            <p:ph type="sldImg" idx="2"/>
          </p:nvPr>
        </p:nvSpPr>
        <p:spPr>
          <a:xfrm>
            <a:off x="2265363" y="633413"/>
            <a:ext cx="5411787" cy="4057650"/>
          </a:xfrm>
          <a:prstGeom prst="rect">
            <a:avLst/>
          </a:prstGeom>
          <a:noFill/>
          <a:ln w="12700">
            <a:solidFill>
              <a:prstClr val="black"/>
            </a:solidFill>
          </a:ln>
        </p:spPr>
        <p:txBody>
          <a:bodyPr vert="horz" lIns="91440" tIns="45720" rIns="91440" bIns="45720" rtlCol="0" anchor="ctr"/>
          <a:lstStyle/>
          <a:p>
            <a:pPr lvl="0"/>
            <a:endParaRPr lang="en-CA" noProof="0"/>
          </a:p>
        </p:txBody>
      </p:sp>
    </p:spTree>
    <p:extLst>
      <p:ext uri="{BB962C8B-B14F-4D97-AF65-F5344CB8AC3E}">
        <p14:creationId xmlns:p14="http://schemas.microsoft.com/office/powerpoint/2010/main" val="29034834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96F7BDF-2038-486C-9B57-F152D5EA0609}" type="slidenum">
              <a:rPr lang="en-US" altLang="en-US" smtClean="0"/>
              <a:pPr/>
              <a:t>1</a:t>
            </a:fld>
            <a:endParaRPr lang="en-US" altLang="en-US"/>
          </a:p>
        </p:txBody>
      </p:sp>
      <p:sp>
        <p:nvSpPr>
          <p:cNvPr id="52227"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p:cNvSpPr>
            <a:spLocks noGrp="1" noChangeArrowheads="1"/>
          </p:cNvSpPr>
          <p:nvPr>
            <p:ph type="body" idx="1"/>
          </p:nvPr>
        </p:nvSpPr>
        <p:spPr>
          <a:xfrm>
            <a:off x="1325669" y="3211553"/>
            <a:ext cx="7291176" cy="304252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57643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96F7BDF-2038-486C-9B57-F152D5EA0609}" type="slidenum">
              <a:rPr lang="en-US" altLang="en-US" smtClean="0"/>
              <a:pPr/>
              <a:t>16</a:t>
            </a:fld>
            <a:endParaRPr lang="en-US" altLang="en-US"/>
          </a:p>
        </p:txBody>
      </p:sp>
      <p:sp>
        <p:nvSpPr>
          <p:cNvPr id="52227"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p:cNvSpPr>
            <a:spLocks noGrp="1" noChangeArrowheads="1"/>
          </p:cNvSpPr>
          <p:nvPr>
            <p:ph type="body" idx="1"/>
          </p:nvPr>
        </p:nvSpPr>
        <p:spPr>
          <a:xfrm>
            <a:off x="1325669" y="3211553"/>
            <a:ext cx="7291176" cy="304252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88496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latin typeface="Arial" panose="020B0604020202020204" pitchFamily="34" charset="0"/>
            </a:endParaRPr>
          </a:p>
        </p:txBody>
      </p:sp>
      <p:sp>
        <p:nvSpPr>
          <p:cNvPr id="84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8D316A2-1905-49D6-853A-61A0C168980F}" type="slidenum">
              <a:rPr lang="en-US" altLang="en-US" smtClean="0"/>
              <a:pPr/>
              <a:t>19</a:t>
            </a:fld>
            <a:endParaRPr lang="en-US" altLang="en-US"/>
          </a:p>
        </p:txBody>
      </p:sp>
    </p:spTree>
    <p:extLst>
      <p:ext uri="{BB962C8B-B14F-4D97-AF65-F5344CB8AC3E}">
        <p14:creationId xmlns:p14="http://schemas.microsoft.com/office/powerpoint/2010/main" val="507502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latin typeface="Arial" panose="020B0604020202020204" pitchFamily="34" charset="0"/>
            </a:endParaRPr>
          </a:p>
        </p:txBody>
      </p:sp>
      <p:sp>
        <p:nvSpPr>
          <p:cNvPr id="870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7B3FF5E-A00D-49F9-B9E2-E17007B8CD1E}" type="slidenum">
              <a:rPr lang="en-US" altLang="en-US" smtClean="0"/>
              <a:pPr/>
              <a:t>20</a:t>
            </a:fld>
            <a:endParaRPr lang="en-US" altLang="en-US"/>
          </a:p>
        </p:txBody>
      </p:sp>
    </p:spTree>
    <p:extLst>
      <p:ext uri="{BB962C8B-B14F-4D97-AF65-F5344CB8AC3E}">
        <p14:creationId xmlns:p14="http://schemas.microsoft.com/office/powerpoint/2010/main" val="4009772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8498FAB-9A3C-4D84-A54D-2CEA15BDB715}" type="slidenum">
              <a:rPr lang="en-US" altLang="en-US" smtClean="0"/>
              <a:pPr/>
              <a:t>21</a:t>
            </a:fld>
            <a:endParaRPr lang="en-US" altLang="en-US"/>
          </a:p>
        </p:txBody>
      </p:sp>
      <p:sp>
        <p:nvSpPr>
          <p:cNvPr id="89091"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2" name="Rectangle 3"/>
          <p:cNvSpPr>
            <a:spLocks noGrp="1" noChangeArrowheads="1"/>
          </p:cNvSpPr>
          <p:nvPr>
            <p:ph type="body" idx="1"/>
          </p:nvPr>
        </p:nvSpPr>
        <p:spPr>
          <a:xfrm>
            <a:off x="1325669" y="3211553"/>
            <a:ext cx="7291176" cy="304252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latin typeface="Arial" panose="020B0604020202020204" pitchFamily="34" charset="0"/>
            </a:endParaRPr>
          </a:p>
        </p:txBody>
      </p:sp>
    </p:spTree>
    <p:extLst>
      <p:ext uri="{BB962C8B-B14F-4D97-AF65-F5344CB8AC3E}">
        <p14:creationId xmlns:p14="http://schemas.microsoft.com/office/powerpoint/2010/main" val="3639543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latin typeface="Arial" panose="020B0604020202020204" pitchFamily="34" charset="0"/>
            </a:endParaRPr>
          </a:p>
        </p:txBody>
      </p:sp>
      <p:sp>
        <p:nvSpPr>
          <p:cNvPr id="91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B98964D-6D56-4300-99D9-3C20FFF554A9}" type="slidenum">
              <a:rPr lang="en-US" altLang="en-US" smtClean="0"/>
              <a:pPr/>
              <a:t>22</a:t>
            </a:fld>
            <a:endParaRPr lang="en-US" altLang="en-US"/>
          </a:p>
        </p:txBody>
      </p:sp>
    </p:spTree>
    <p:extLst>
      <p:ext uri="{BB962C8B-B14F-4D97-AF65-F5344CB8AC3E}">
        <p14:creationId xmlns:p14="http://schemas.microsoft.com/office/powerpoint/2010/main" val="1607693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latin typeface="Arial" panose="020B0604020202020204" pitchFamily="34" charset="0"/>
            </a:endParaRPr>
          </a:p>
        </p:txBody>
      </p:sp>
      <p:sp>
        <p:nvSpPr>
          <p:cNvPr id="952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8EC3611-9F42-44FE-BBC3-CABB4BC4C402}" type="slidenum">
              <a:rPr lang="en-US" altLang="en-US" smtClean="0"/>
              <a:pPr/>
              <a:t>24</a:t>
            </a:fld>
            <a:endParaRPr lang="en-US" altLang="en-US"/>
          </a:p>
        </p:txBody>
      </p:sp>
    </p:spTree>
    <p:extLst>
      <p:ext uri="{BB962C8B-B14F-4D97-AF65-F5344CB8AC3E}">
        <p14:creationId xmlns:p14="http://schemas.microsoft.com/office/powerpoint/2010/main" val="2224731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348FE0-CCED-46BA-893A-F4B917C5B221}" type="slidenum">
              <a:rPr lang="en-US" altLang="en-US" smtClean="0"/>
              <a:pPr/>
              <a:t>25</a:t>
            </a:fld>
            <a:endParaRPr lang="en-US" altLang="en-US"/>
          </a:p>
        </p:txBody>
      </p:sp>
      <p:sp>
        <p:nvSpPr>
          <p:cNvPr id="66563"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4" name="Rectangle 3"/>
          <p:cNvSpPr>
            <a:spLocks noGrp="1" noChangeArrowheads="1"/>
          </p:cNvSpPr>
          <p:nvPr>
            <p:ph type="body" idx="1"/>
          </p:nvPr>
        </p:nvSpPr>
        <p:spPr>
          <a:xfrm>
            <a:off x="1325669" y="3211553"/>
            <a:ext cx="7291176" cy="304252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88257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27690C1-2C68-4B66-B699-2131B0BB67BE}" type="slidenum">
              <a:rPr lang="en-US" altLang="en-US" smtClean="0"/>
              <a:pPr/>
              <a:t>27</a:t>
            </a:fld>
            <a:endParaRPr lang="en-US" altLang="en-US"/>
          </a:p>
        </p:txBody>
      </p:sp>
      <p:sp>
        <p:nvSpPr>
          <p:cNvPr id="68611"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2" name="Rectangle 3"/>
          <p:cNvSpPr>
            <a:spLocks noGrp="1" noChangeArrowheads="1"/>
          </p:cNvSpPr>
          <p:nvPr>
            <p:ph type="body" idx="1"/>
          </p:nvPr>
        </p:nvSpPr>
        <p:spPr>
          <a:xfrm>
            <a:off x="1325669" y="3211553"/>
            <a:ext cx="7291176" cy="304252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70253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6612394-2BA3-40E1-9D23-4C8312772277}" type="slidenum">
              <a:rPr lang="en-US" altLang="en-US" smtClean="0"/>
              <a:pPr/>
              <a:t>28</a:t>
            </a:fld>
            <a:endParaRPr lang="en-US" altLang="en-US"/>
          </a:p>
        </p:txBody>
      </p:sp>
      <p:sp>
        <p:nvSpPr>
          <p:cNvPr id="72707"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a:xfrm>
            <a:off x="1325669" y="3211553"/>
            <a:ext cx="7291176" cy="304252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1557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2338" name="Rectangle 7"/>
          <p:cNvSpPr>
            <a:spLocks noGrp="1" noChangeArrowheads="1"/>
          </p:cNvSpPr>
          <p:nvPr>
            <p:ph type="sldNum" sz="quarter"/>
          </p:nvPr>
        </p:nvSpPr>
        <p:spPr>
          <a:noFill/>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fld id="{543548F2-5626-4169-B400-6E1551E1D098}" type="slidenum">
              <a:rPr lang="en-US" altLang="en-US" sz="1200">
                <a:solidFill>
                  <a:srgbClr val="000000"/>
                </a:solidFill>
              </a:rPr>
              <a:pPr/>
              <a:t>30</a:t>
            </a:fld>
            <a:endParaRPr lang="en-US" altLang="en-US" sz="1200">
              <a:solidFill>
                <a:srgbClr val="000000"/>
              </a:solidFill>
            </a:endParaRPr>
          </a:p>
        </p:txBody>
      </p:sp>
      <p:sp>
        <p:nvSpPr>
          <p:cNvPr id="142339" name="Rectangle 1"/>
          <p:cNvSpPr txBox="1">
            <a:spLocks noGrp="1" noRot="1" noChangeAspect="1" noChangeArrowheads="1" noTextEdit="1"/>
          </p:cNvSpPr>
          <p:nvPr>
            <p:ph type="sldImg"/>
          </p:nvPr>
        </p:nvSpPr>
        <p:spPr>
          <a:xfrm>
            <a:off x="1474788" y="676275"/>
            <a:ext cx="4506912" cy="3379788"/>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2340" name="Text Box 2"/>
          <p:cNvSpPr txBox="1">
            <a:spLocks noGrp="1" noChangeArrowheads="1"/>
          </p:cNvSpPr>
          <p:nvPr>
            <p:ph type="body" idx="1"/>
          </p:nvPr>
        </p:nvSpPr>
        <p:spPr>
          <a:xfrm>
            <a:off x="994251" y="4282070"/>
            <a:ext cx="5468382" cy="4231987"/>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b="1" dirty="0">
                <a:latin typeface="Arial" panose="020B0604020202020204" pitchFamily="34" charset="0"/>
                <a:ea typeface="DejaVu Sans" charset="0"/>
                <a:cs typeface="DejaVu Sans" charset="0"/>
              </a:rPr>
              <a:t>FIGURE 8-33c DNA sequencing by the Sanger method.</a:t>
            </a:r>
            <a:r>
              <a:rPr lang="en-US" altLang="en-US" dirty="0">
                <a:latin typeface="Arial" panose="020B0604020202020204" pitchFamily="34" charset="0"/>
                <a:ea typeface="DejaVu Sans" charset="0"/>
                <a:cs typeface="DejaVu Sans" charset="0"/>
              </a:rPr>
              <a:t> This method makes use of the mechanism of DNA synthesis by DNA polymerases (Chapter 25). (c) The DNA to be sequenced is used as the template strand, and a short primer, radioactively or fluorescently labeled, is annealed to it. By addition of small amounts of a single </a:t>
            </a:r>
            <a:r>
              <a:rPr lang="en-US" altLang="en-US" dirty="0" err="1">
                <a:latin typeface="Arial" panose="020B0604020202020204" pitchFamily="34" charset="0"/>
                <a:ea typeface="DejaVu Sans" charset="0"/>
                <a:cs typeface="DejaVu Sans" charset="0"/>
              </a:rPr>
              <a:t>ddNTP</a:t>
            </a:r>
            <a:r>
              <a:rPr lang="en-US" altLang="en-US" dirty="0">
                <a:latin typeface="Arial" panose="020B0604020202020204" pitchFamily="34" charset="0"/>
                <a:ea typeface="DejaVu Sans" charset="0"/>
                <a:cs typeface="DejaVu Sans" charset="0"/>
              </a:rPr>
              <a:t>, for example </a:t>
            </a:r>
            <a:r>
              <a:rPr lang="en-US" altLang="en-US" dirty="0" err="1">
                <a:latin typeface="Arial" panose="020B0604020202020204" pitchFamily="34" charset="0"/>
                <a:ea typeface="DejaVu Sans" charset="0"/>
                <a:cs typeface="DejaVu Sans" charset="0"/>
              </a:rPr>
              <a:t>ddCTP</a:t>
            </a:r>
            <a:r>
              <a:rPr lang="en-US" altLang="en-US" dirty="0">
                <a:latin typeface="Arial" panose="020B0604020202020204" pitchFamily="34" charset="0"/>
                <a:ea typeface="DejaVu Sans" charset="0"/>
                <a:cs typeface="DejaVu Sans" charset="0"/>
              </a:rPr>
              <a:t>, to an otherwise normal reaction system, the synthesized strands will be prematurely terminated at some locations where </a:t>
            </a:r>
            <a:r>
              <a:rPr lang="en-US" altLang="en-US" dirty="0" err="1">
                <a:latin typeface="Arial" panose="020B0604020202020204" pitchFamily="34" charset="0"/>
                <a:ea typeface="DejaVu Sans" charset="0"/>
                <a:cs typeface="DejaVu Sans" charset="0"/>
              </a:rPr>
              <a:t>dC</a:t>
            </a:r>
            <a:r>
              <a:rPr lang="en-US" altLang="en-US" dirty="0">
                <a:latin typeface="Arial" panose="020B0604020202020204" pitchFamily="34" charset="0"/>
                <a:ea typeface="DejaVu Sans" charset="0"/>
                <a:cs typeface="DejaVu Sans" charset="0"/>
              </a:rPr>
              <a:t> normally occurs. Given the excess of </a:t>
            </a:r>
            <a:r>
              <a:rPr lang="en-US" altLang="en-US" dirty="0" err="1">
                <a:latin typeface="Arial" panose="020B0604020202020204" pitchFamily="34" charset="0"/>
                <a:ea typeface="DejaVu Sans" charset="0"/>
                <a:cs typeface="DejaVu Sans" charset="0"/>
              </a:rPr>
              <a:t>dCTP</a:t>
            </a:r>
            <a:r>
              <a:rPr lang="en-US" altLang="en-US" dirty="0">
                <a:latin typeface="Arial" panose="020B0604020202020204" pitchFamily="34" charset="0"/>
                <a:ea typeface="DejaVu Sans" charset="0"/>
                <a:cs typeface="DejaVu Sans" charset="0"/>
              </a:rPr>
              <a:t> over </a:t>
            </a:r>
            <a:r>
              <a:rPr lang="en-US" altLang="en-US" dirty="0" err="1">
                <a:latin typeface="Arial" panose="020B0604020202020204" pitchFamily="34" charset="0"/>
                <a:ea typeface="DejaVu Sans" charset="0"/>
                <a:cs typeface="DejaVu Sans" charset="0"/>
              </a:rPr>
              <a:t>ddCTP</a:t>
            </a:r>
            <a:r>
              <a:rPr lang="en-US" altLang="en-US" dirty="0">
                <a:latin typeface="Arial" panose="020B0604020202020204" pitchFamily="34" charset="0"/>
                <a:ea typeface="DejaVu Sans" charset="0"/>
                <a:cs typeface="DejaVu Sans" charset="0"/>
              </a:rPr>
              <a:t>, the chance that the analog will be incorporated whenever a </a:t>
            </a:r>
            <a:r>
              <a:rPr lang="en-US" altLang="en-US" dirty="0" err="1">
                <a:latin typeface="Arial" panose="020B0604020202020204" pitchFamily="34" charset="0"/>
                <a:ea typeface="DejaVu Sans" charset="0"/>
                <a:cs typeface="DejaVu Sans" charset="0"/>
              </a:rPr>
              <a:t>dC</a:t>
            </a:r>
            <a:r>
              <a:rPr lang="en-US" altLang="en-US" dirty="0">
                <a:latin typeface="Arial" panose="020B0604020202020204" pitchFamily="34" charset="0"/>
                <a:ea typeface="DejaVu Sans" charset="0"/>
                <a:cs typeface="DejaVu Sans" charset="0"/>
              </a:rPr>
              <a:t> is to be added is small. However, </a:t>
            </a:r>
            <a:r>
              <a:rPr lang="en-US" altLang="en-US" dirty="0" err="1">
                <a:latin typeface="Arial" panose="020B0604020202020204" pitchFamily="34" charset="0"/>
                <a:ea typeface="DejaVu Sans" charset="0"/>
                <a:cs typeface="DejaVu Sans" charset="0"/>
              </a:rPr>
              <a:t>ddCTP</a:t>
            </a:r>
            <a:r>
              <a:rPr lang="en-US" altLang="en-US" dirty="0">
                <a:latin typeface="Arial" panose="020B0604020202020204" pitchFamily="34" charset="0"/>
                <a:ea typeface="DejaVu Sans" charset="0"/>
                <a:cs typeface="DejaVu Sans" charset="0"/>
              </a:rPr>
              <a:t> is present in sufficient amounts to ensure that each new strand has a high probability of acquiring at least one </a:t>
            </a:r>
            <a:r>
              <a:rPr lang="en-US" altLang="en-US" dirty="0" err="1">
                <a:latin typeface="Arial" panose="020B0604020202020204" pitchFamily="34" charset="0"/>
                <a:ea typeface="DejaVu Sans" charset="0"/>
                <a:cs typeface="DejaVu Sans" charset="0"/>
              </a:rPr>
              <a:t>ddC</a:t>
            </a:r>
            <a:r>
              <a:rPr lang="en-US" altLang="en-US" dirty="0">
                <a:latin typeface="Arial" panose="020B0604020202020204" pitchFamily="34" charset="0"/>
                <a:ea typeface="DejaVu Sans" charset="0"/>
                <a:cs typeface="DejaVu Sans" charset="0"/>
              </a:rPr>
              <a:t> at some point during synthesis. The result is a solution containing a mixture of labeled fragments, each ending with a C residue. Each C residue in the sequence generates a set of fragments of a particular length, such that the different-sized fragments, separated by electrophoresis, reveal the location of C residues. This procedure is repeated separately for each of the four </a:t>
            </a:r>
            <a:r>
              <a:rPr lang="en-US" altLang="en-US" dirty="0" err="1">
                <a:latin typeface="Arial" panose="020B0604020202020204" pitchFamily="34" charset="0"/>
                <a:ea typeface="DejaVu Sans" charset="0"/>
                <a:cs typeface="DejaVu Sans" charset="0"/>
              </a:rPr>
              <a:t>ddNTPs</a:t>
            </a:r>
            <a:r>
              <a:rPr lang="en-US" altLang="en-US" dirty="0">
                <a:latin typeface="Arial" panose="020B0604020202020204" pitchFamily="34" charset="0"/>
                <a:ea typeface="DejaVu Sans" charset="0"/>
                <a:cs typeface="DejaVu Sans" charset="0"/>
              </a:rPr>
              <a:t>, and the sequence can be read directly from an autoradiogram of the gel. Because shorter DNA fragments migrate faster, the fragments near the bottom of the gel represent the nucleotide positions closest to the primer (the 5</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 end), and the sequence is read (in the 5</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3</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 direction) from bottom to top. Note that the sequence obtained is that of the strand </a:t>
            </a:r>
            <a:r>
              <a:rPr lang="en-US" altLang="en-US" i="1" dirty="0">
                <a:latin typeface="Arial" panose="020B0604020202020204" pitchFamily="34" charset="0"/>
                <a:ea typeface="DejaVu Sans" charset="0"/>
                <a:cs typeface="DejaVu Sans" charset="0"/>
              </a:rPr>
              <a:t>complementary </a:t>
            </a:r>
            <a:r>
              <a:rPr lang="en-US" altLang="en-US" dirty="0">
                <a:latin typeface="Arial" panose="020B0604020202020204" pitchFamily="34" charset="0"/>
                <a:ea typeface="DejaVu Sans" charset="0"/>
                <a:cs typeface="DejaVu Sans" charset="0"/>
              </a:rPr>
              <a:t>to the strand being analyzed.</a:t>
            </a:r>
          </a:p>
        </p:txBody>
      </p:sp>
    </p:spTree>
    <p:extLst>
      <p:ext uri="{BB962C8B-B14F-4D97-AF65-F5344CB8AC3E}">
        <p14:creationId xmlns:p14="http://schemas.microsoft.com/office/powerpoint/2010/main" val="4220654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2D00A0B-189C-4E5B-8371-2DDB70CD3D85}" type="slidenum">
              <a:rPr lang="en-US" altLang="en-US" smtClean="0"/>
              <a:pPr/>
              <a:t>3</a:t>
            </a:fld>
            <a:endParaRPr lang="en-US" altLang="en-US"/>
          </a:p>
        </p:txBody>
      </p:sp>
      <p:sp>
        <p:nvSpPr>
          <p:cNvPr id="54275"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6" name="Rectangle 3"/>
          <p:cNvSpPr>
            <a:spLocks noGrp="1" noChangeArrowheads="1"/>
          </p:cNvSpPr>
          <p:nvPr>
            <p:ph type="body" idx="1"/>
          </p:nvPr>
        </p:nvSpPr>
        <p:spPr>
          <a:xfrm>
            <a:off x="1325669" y="4000355"/>
            <a:ext cx="7291176" cy="225372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IN" altLang="en-US" b="1" dirty="0">
                <a:latin typeface="Arial" panose="020B0604020202020204" pitchFamily="34" charset="0"/>
                <a:ea typeface="DejaVu Sans" charset="0"/>
                <a:cs typeface="DejaVu Sans" charset="0"/>
              </a:rPr>
              <a:t>Replication of DNA as suggested by Watson and Crick.</a:t>
            </a:r>
            <a:r>
              <a:rPr lang="en-IN" altLang="en-US" dirty="0">
                <a:latin typeface="Arial" panose="020B0604020202020204" pitchFamily="34" charset="0"/>
                <a:ea typeface="DejaVu Sans" charset="0"/>
                <a:cs typeface="DejaVu Sans" charset="0"/>
              </a:rPr>
              <a:t> The pre-existing or "parent" strands become separated, and each is the template for biosynthesis of a complementary "daughter" strand (in pink).</a:t>
            </a:r>
          </a:p>
        </p:txBody>
      </p:sp>
    </p:spTree>
    <p:extLst>
      <p:ext uri="{BB962C8B-B14F-4D97-AF65-F5344CB8AC3E}">
        <p14:creationId xmlns:p14="http://schemas.microsoft.com/office/powerpoint/2010/main" val="34447216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62" name="Rectangle 7"/>
          <p:cNvSpPr>
            <a:spLocks noGrp="1" noChangeArrowheads="1"/>
          </p:cNvSpPr>
          <p:nvPr>
            <p:ph type="sldNum" sz="quarter"/>
          </p:nvPr>
        </p:nvSpPr>
        <p:spPr>
          <a:noFill/>
        </p:spPr>
        <p:txBody>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Times New Roman" panose="02020603050405020304" pitchFamily="18" charset="0"/>
                <a:ea typeface="DejaVu Sans" charset="0"/>
                <a:cs typeface="DejaVu Sans" charset="0"/>
              </a:defRPr>
            </a:lvl9pPr>
          </a:lstStyle>
          <a:p>
            <a:fld id="{08249E46-A968-4FD8-81CB-B172AFAA97C4}" type="slidenum">
              <a:rPr lang="en-US" altLang="en-US" sz="1200">
                <a:solidFill>
                  <a:srgbClr val="000000"/>
                </a:solidFill>
              </a:rPr>
              <a:pPr/>
              <a:t>31</a:t>
            </a:fld>
            <a:endParaRPr lang="en-US" altLang="en-US" sz="1200">
              <a:solidFill>
                <a:srgbClr val="000000"/>
              </a:solidFill>
            </a:endParaRPr>
          </a:p>
        </p:txBody>
      </p:sp>
      <p:sp>
        <p:nvSpPr>
          <p:cNvPr id="143363" name="Rectangle 1"/>
          <p:cNvSpPr txBox="1">
            <a:spLocks noGrp="1" noRot="1" noChangeAspect="1" noChangeArrowheads="1" noTextEdit="1"/>
          </p:cNvSpPr>
          <p:nvPr>
            <p:ph type="sldImg"/>
          </p:nvPr>
        </p:nvSpPr>
        <p:spPr>
          <a:xfrm>
            <a:off x="1474788" y="676275"/>
            <a:ext cx="4506912" cy="3379788"/>
          </a:xfrm>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364" name="Text Box 2"/>
          <p:cNvSpPr txBox="1">
            <a:spLocks noGrp="1" noChangeArrowheads="1"/>
          </p:cNvSpPr>
          <p:nvPr>
            <p:ph type="body" idx="1"/>
          </p:nvPr>
        </p:nvSpPr>
        <p:spPr>
          <a:xfrm>
            <a:off x="994251" y="4282070"/>
            <a:ext cx="5468382" cy="4056698"/>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b="1" dirty="0">
                <a:latin typeface="Arial" panose="020B0604020202020204" pitchFamily="34" charset="0"/>
                <a:ea typeface="DejaVu Sans" charset="0"/>
                <a:cs typeface="DejaVu Sans" charset="0"/>
              </a:rPr>
              <a:t>FIGURE 8-34 Strategy for automating DNA sequencing reactions.</a:t>
            </a:r>
            <a:r>
              <a:rPr lang="en-IN" altLang="en-US" dirty="0">
                <a:latin typeface="Arial" panose="020B0604020202020204" pitchFamily="34" charset="0"/>
                <a:ea typeface="DejaVu Sans" charset="0"/>
                <a:cs typeface="DejaVu Sans" charset="0"/>
              </a:rPr>
              <a:t> Each </a:t>
            </a:r>
            <a:r>
              <a:rPr lang="en-IN" altLang="en-US" dirty="0" err="1">
                <a:latin typeface="Arial" panose="020B0604020202020204" pitchFamily="34" charset="0"/>
                <a:ea typeface="DejaVu Sans" charset="0"/>
                <a:cs typeface="DejaVu Sans" charset="0"/>
              </a:rPr>
              <a:t>dideoxynucleotide</a:t>
            </a:r>
            <a:r>
              <a:rPr lang="en-IN" altLang="en-US" dirty="0">
                <a:latin typeface="Arial" panose="020B0604020202020204" pitchFamily="34" charset="0"/>
                <a:ea typeface="DejaVu Sans" charset="0"/>
                <a:cs typeface="DejaVu Sans" charset="0"/>
              </a:rPr>
              <a:t> used in the Sanger method can be linked to a fluorescent molecule that gives all the fragments terminating in that nucleotide a particular </a:t>
            </a:r>
            <a:r>
              <a:rPr lang="en-IN" altLang="en-US" dirty="0" err="1">
                <a:latin typeface="Arial" panose="020B0604020202020204" pitchFamily="34" charset="0"/>
                <a:ea typeface="DejaVu Sans" charset="0"/>
                <a:cs typeface="DejaVu Sans" charset="0"/>
              </a:rPr>
              <a:t>color</a:t>
            </a:r>
            <a:r>
              <a:rPr lang="en-IN" altLang="en-US" dirty="0">
                <a:latin typeface="Arial" panose="020B0604020202020204" pitchFamily="34" charset="0"/>
                <a:ea typeface="DejaVu Sans" charset="0"/>
                <a:cs typeface="DejaVu Sans" charset="0"/>
              </a:rPr>
              <a:t>. All four </a:t>
            </a:r>
            <a:r>
              <a:rPr lang="en-IN" altLang="en-US" dirty="0" err="1">
                <a:latin typeface="Arial" panose="020B0604020202020204" pitchFamily="34" charset="0"/>
                <a:ea typeface="DejaVu Sans" charset="0"/>
                <a:cs typeface="DejaVu Sans" charset="0"/>
              </a:rPr>
              <a:t>labeled</a:t>
            </a:r>
            <a:r>
              <a:rPr lang="en-IN" altLang="en-US" dirty="0">
                <a:latin typeface="Arial" panose="020B0604020202020204" pitchFamily="34" charset="0"/>
                <a:ea typeface="DejaVu Sans" charset="0"/>
                <a:cs typeface="DejaVu Sans" charset="0"/>
              </a:rPr>
              <a:t> </a:t>
            </a:r>
            <a:r>
              <a:rPr lang="en-IN" altLang="en-US" dirty="0" err="1">
                <a:latin typeface="Arial" panose="020B0604020202020204" pitchFamily="34" charset="0"/>
                <a:ea typeface="DejaVu Sans" charset="0"/>
                <a:cs typeface="DejaVu Sans" charset="0"/>
              </a:rPr>
              <a:t>ddNTPs</a:t>
            </a:r>
            <a:r>
              <a:rPr lang="en-IN" altLang="en-US" dirty="0">
                <a:latin typeface="Arial" panose="020B0604020202020204" pitchFamily="34" charset="0"/>
                <a:ea typeface="DejaVu Sans" charset="0"/>
                <a:cs typeface="DejaVu Sans" charset="0"/>
              </a:rPr>
              <a:t> are added to a single tube. The resulting </a:t>
            </a:r>
            <a:r>
              <a:rPr lang="en-IN" altLang="en-US" dirty="0" err="1">
                <a:latin typeface="Arial" panose="020B0604020202020204" pitchFamily="34" charset="0"/>
                <a:ea typeface="DejaVu Sans" charset="0"/>
                <a:cs typeface="DejaVu Sans" charset="0"/>
              </a:rPr>
              <a:t>colored</a:t>
            </a:r>
            <a:r>
              <a:rPr lang="en-IN" altLang="en-US" dirty="0">
                <a:latin typeface="Arial" panose="020B0604020202020204" pitchFamily="34" charset="0"/>
                <a:ea typeface="DejaVu Sans" charset="0"/>
                <a:cs typeface="DejaVu Sans" charset="0"/>
              </a:rPr>
              <a:t> DNA fragments are then separated by size in a single electrophoretic gel contained in a capillary tube (a refinement of gel electrophoresis that allows for faster separations). All fragments of a given length migrate through the capillary gel in a single peak, and the </a:t>
            </a:r>
            <a:r>
              <a:rPr lang="en-IN" altLang="en-US" dirty="0" err="1">
                <a:latin typeface="Arial" panose="020B0604020202020204" pitchFamily="34" charset="0"/>
                <a:ea typeface="DejaVu Sans" charset="0"/>
                <a:cs typeface="DejaVu Sans" charset="0"/>
              </a:rPr>
              <a:t>color</a:t>
            </a:r>
            <a:r>
              <a:rPr lang="en-IN" altLang="en-US" dirty="0">
                <a:latin typeface="Arial" panose="020B0604020202020204" pitchFamily="34" charset="0"/>
                <a:ea typeface="DejaVu Sans" charset="0"/>
                <a:cs typeface="DejaVu Sans" charset="0"/>
              </a:rPr>
              <a:t> associated with each peak is detected using a laser beam. The DNA sequence is read by determining the sequence of </a:t>
            </a:r>
            <a:r>
              <a:rPr lang="en-IN" altLang="en-US" dirty="0" err="1">
                <a:latin typeface="Arial" panose="020B0604020202020204" pitchFamily="34" charset="0"/>
                <a:ea typeface="DejaVu Sans" charset="0"/>
                <a:cs typeface="DejaVu Sans" charset="0"/>
              </a:rPr>
              <a:t>colors</a:t>
            </a:r>
            <a:r>
              <a:rPr lang="en-IN" altLang="en-US" dirty="0">
                <a:latin typeface="Arial" panose="020B0604020202020204" pitchFamily="34" charset="0"/>
                <a:ea typeface="DejaVu Sans" charset="0"/>
                <a:cs typeface="DejaVu Sans" charset="0"/>
              </a:rPr>
              <a:t> in the peaks as they pass the detector. This information is fed directly to a computer, which determines the sequence.</a:t>
            </a:r>
          </a:p>
        </p:txBody>
      </p:sp>
    </p:spTree>
    <p:extLst>
      <p:ext uri="{BB962C8B-B14F-4D97-AF65-F5344CB8AC3E}">
        <p14:creationId xmlns:p14="http://schemas.microsoft.com/office/powerpoint/2010/main" val="818008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latin typeface="Arial" panose="020B0604020202020204" pitchFamily="34" charset="0"/>
            </a:endParaRPr>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444086A-64FE-4A2F-AB2F-A3A2ABE804C3}" type="slidenum">
              <a:rPr lang="en-US" altLang="en-US" smtClean="0"/>
              <a:pPr/>
              <a:t>33</a:t>
            </a:fld>
            <a:endParaRPr lang="en-US" altLang="en-US"/>
          </a:p>
        </p:txBody>
      </p:sp>
    </p:spTree>
    <p:extLst>
      <p:ext uri="{BB962C8B-B14F-4D97-AF65-F5344CB8AC3E}">
        <p14:creationId xmlns:p14="http://schemas.microsoft.com/office/powerpoint/2010/main" val="2454980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latin typeface="Arial" panose="020B0604020202020204" pitchFamily="34" charset="0"/>
            </a:endParaRP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1CBC9C2-C02B-4BDE-B7AD-0B6EF0544654}" type="slidenum">
              <a:rPr lang="en-US" altLang="en-US" smtClean="0"/>
              <a:pPr/>
              <a:t>34</a:t>
            </a:fld>
            <a:endParaRPr lang="en-US" altLang="en-US"/>
          </a:p>
        </p:txBody>
      </p:sp>
    </p:spTree>
    <p:extLst>
      <p:ext uri="{BB962C8B-B14F-4D97-AF65-F5344CB8AC3E}">
        <p14:creationId xmlns:p14="http://schemas.microsoft.com/office/powerpoint/2010/main" val="2464311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4DE55AA-2426-4621-AB20-941E026C20AC}" type="slidenum">
              <a:rPr lang="en-US" altLang="en-US" smtClean="0"/>
              <a:pPr/>
              <a:t>4</a:t>
            </a:fld>
            <a:endParaRPr lang="en-US" altLang="en-US"/>
          </a:p>
        </p:txBody>
      </p:sp>
      <p:sp>
        <p:nvSpPr>
          <p:cNvPr id="56323"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p:cNvSpPr>
            <a:spLocks noGrp="1" noChangeArrowheads="1"/>
          </p:cNvSpPr>
          <p:nvPr>
            <p:ph type="body" idx="1"/>
          </p:nvPr>
        </p:nvSpPr>
        <p:spPr>
          <a:xfrm>
            <a:off x="1325669" y="4113041"/>
            <a:ext cx="7291176" cy="214103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dirty="0">
                <a:latin typeface="Arial" panose="020B0604020202020204" pitchFamily="34" charset="0"/>
              </a:rPr>
              <a:t>Semiconservative</a:t>
            </a:r>
            <a:r>
              <a:rPr lang="en-US" altLang="en-US" dirty="0">
                <a:latin typeface="Arial" panose="020B0604020202020204" pitchFamily="34" charset="0"/>
              </a:rPr>
              <a:t> replication means that the daughter DNA has one newly synthesized strand and one old strand that served as the template.</a:t>
            </a:r>
          </a:p>
        </p:txBody>
      </p:sp>
    </p:spTree>
    <p:extLst>
      <p:ext uri="{BB962C8B-B14F-4D97-AF65-F5344CB8AC3E}">
        <p14:creationId xmlns:p14="http://schemas.microsoft.com/office/powerpoint/2010/main" val="2428558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CB0F995-BB37-41F4-BE98-51C757E324E9}" type="slidenum">
              <a:rPr lang="en-US" altLang="en-US" smtClean="0"/>
              <a:pPr/>
              <a:t>5</a:t>
            </a:fld>
            <a:endParaRPr lang="en-US" altLang="en-US"/>
          </a:p>
        </p:txBody>
      </p:sp>
      <p:sp>
        <p:nvSpPr>
          <p:cNvPr id="58371"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p:cNvSpPr>
            <a:spLocks noGrp="1" noChangeArrowheads="1"/>
          </p:cNvSpPr>
          <p:nvPr>
            <p:ph type="body" idx="1"/>
          </p:nvPr>
        </p:nvSpPr>
        <p:spPr>
          <a:xfrm>
            <a:off x="1325669" y="4056698"/>
            <a:ext cx="7291176" cy="21973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dirty="0">
                <a:latin typeface="Arial" panose="020B0604020202020204" pitchFamily="34" charset="0"/>
                <a:ea typeface="DejaVu Sans" charset="0"/>
                <a:cs typeface="DejaVu Sans" charset="0"/>
              </a:rPr>
              <a:t>The Meselson-Stahl experiment.</a:t>
            </a:r>
            <a:r>
              <a:rPr lang="en-US" altLang="en-US" dirty="0">
                <a:latin typeface="Arial" panose="020B0604020202020204" pitchFamily="34" charset="0"/>
                <a:ea typeface="DejaVu Sans" charset="0"/>
                <a:cs typeface="DejaVu Sans" charset="0"/>
              </a:rPr>
              <a:t> (a) Cells were grown for many generations in a medium containing only heavy nitrogen, </a:t>
            </a:r>
            <a:r>
              <a:rPr lang="en-US" altLang="en-US" baseline="30000" dirty="0">
                <a:latin typeface="Arial" panose="020B0604020202020204" pitchFamily="34" charset="0"/>
                <a:ea typeface="DejaVu Sans" charset="0"/>
                <a:cs typeface="DejaVu Sans" charset="0"/>
              </a:rPr>
              <a:t>15</a:t>
            </a:r>
            <a:r>
              <a:rPr lang="en-US" altLang="en-US" dirty="0">
                <a:latin typeface="Arial" panose="020B0604020202020204" pitchFamily="34" charset="0"/>
                <a:ea typeface="DejaVu Sans" charset="0"/>
                <a:cs typeface="DejaVu Sans" charset="0"/>
              </a:rPr>
              <a:t>N, so that all the nitrogen in their DNA was </a:t>
            </a:r>
            <a:r>
              <a:rPr lang="en-US" altLang="en-US" baseline="30000" dirty="0">
                <a:latin typeface="Arial" panose="020B0604020202020204" pitchFamily="34" charset="0"/>
                <a:ea typeface="DejaVu Sans" charset="0"/>
                <a:cs typeface="DejaVu Sans" charset="0"/>
              </a:rPr>
              <a:t>15</a:t>
            </a:r>
            <a:r>
              <a:rPr lang="en-US" altLang="en-US" dirty="0">
                <a:latin typeface="Arial" panose="020B0604020202020204" pitchFamily="34" charset="0"/>
                <a:ea typeface="DejaVu Sans" charset="0"/>
                <a:cs typeface="DejaVu Sans" charset="0"/>
              </a:rPr>
              <a:t>N, as shown by a single band (blue) when centrifuged in a </a:t>
            </a:r>
            <a:r>
              <a:rPr lang="en-US" altLang="en-US" dirty="0" err="1">
                <a:latin typeface="Arial" panose="020B0604020202020204" pitchFamily="34" charset="0"/>
                <a:ea typeface="DejaVu Sans" charset="0"/>
                <a:cs typeface="DejaVu Sans" charset="0"/>
              </a:rPr>
              <a:t>CsCl</a:t>
            </a:r>
            <a:r>
              <a:rPr lang="en-US" altLang="en-US" dirty="0">
                <a:latin typeface="Arial" panose="020B0604020202020204" pitchFamily="34" charset="0"/>
                <a:ea typeface="DejaVu Sans" charset="0"/>
                <a:cs typeface="DejaVu Sans" charset="0"/>
              </a:rPr>
              <a:t> density gradient. (b) Once the cells had been transferred to a medium containing only light nitrogen, </a:t>
            </a:r>
            <a:r>
              <a:rPr lang="en-US" altLang="en-US" baseline="30000" dirty="0">
                <a:latin typeface="Arial" panose="020B0604020202020204" pitchFamily="34" charset="0"/>
                <a:ea typeface="DejaVu Sans" charset="0"/>
                <a:cs typeface="DejaVu Sans" charset="0"/>
              </a:rPr>
              <a:t>14</a:t>
            </a:r>
            <a:r>
              <a:rPr lang="en-US" altLang="en-US" dirty="0">
                <a:latin typeface="Arial" panose="020B0604020202020204" pitchFamily="34" charset="0"/>
                <a:ea typeface="DejaVu Sans" charset="0"/>
                <a:cs typeface="DejaVu Sans" charset="0"/>
              </a:rPr>
              <a:t>N, cellular DNA isolated after one generation equilibrated at a higher position in the density gradient (purple band). (c) A second cycle of replication yielded a hybrid DNA band (purple) and another band (red), containing only [</a:t>
            </a:r>
            <a:r>
              <a:rPr lang="en-US" altLang="en-US" baseline="30000" dirty="0">
                <a:latin typeface="Arial" panose="020B0604020202020204" pitchFamily="34" charset="0"/>
                <a:ea typeface="DejaVu Sans" charset="0"/>
                <a:cs typeface="DejaVu Sans" charset="0"/>
              </a:rPr>
              <a:t>14</a:t>
            </a:r>
            <a:r>
              <a:rPr lang="en-US" altLang="en-US" dirty="0">
                <a:latin typeface="Arial" panose="020B0604020202020204" pitchFamily="34" charset="0"/>
                <a:ea typeface="DejaVu Sans" charset="0"/>
                <a:cs typeface="DejaVu Sans" charset="0"/>
              </a:rPr>
              <a:t>N]DNA, confirming semiconservative replication.</a:t>
            </a:r>
          </a:p>
        </p:txBody>
      </p:sp>
    </p:spTree>
    <p:extLst>
      <p:ext uri="{BB962C8B-B14F-4D97-AF65-F5344CB8AC3E}">
        <p14:creationId xmlns:p14="http://schemas.microsoft.com/office/powerpoint/2010/main" val="3072170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latin typeface="Arial" panose="020B0604020202020204" pitchFamily="34" charset="0"/>
            </a:endParaRPr>
          </a:p>
        </p:txBody>
      </p:sp>
      <p:sp>
        <p:nvSpPr>
          <p:cNvPr id="60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1BD2184-1565-45F3-B69A-2C8304ACC139}" type="slidenum">
              <a:rPr lang="en-US" altLang="en-US" smtClean="0"/>
              <a:pPr/>
              <a:t>7</a:t>
            </a:fld>
            <a:endParaRPr lang="en-US" altLang="en-US"/>
          </a:p>
        </p:txBody>
      </p:sp>
    </p:spTree>
    <p:extLst>
      <p:ext uri="{BB962C8B-B14F-4D97-AF65-F5344CB8AC3E}">
        <p14:creationId xmlns:p14="http://schemas.microsoft.com/office/powerpoint/2010/main" val="3423573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56D08D0-EAEE-40FC-9F2E-EB00B0F6137E}" type="slidenum">
              <a:rPr lang="en-US" altLang="en-US" smtClean="0"/>
              <a:pPr/>
              <a:t>8</a:t>
            </a:fld>
            <a:endParaRPr lang="en-US" altLang="en-US"/>
          </a:p>
        </p:txBody>
      </p:sp>
      <p:sp>
        <p:nvSpPr>
          <p:cNvPr id="62467"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8" name="Rectangle 3"/>
          <p:cNvSpPr>
            <a:spLocks noGrp="1" noChangeArrowheads="1"/>
          </p:cNvSpPr>
          <p:nvPr>
            <p:ph type="body" idx="1"/>
          </p:nvPr>
        </p:nvSpPr>
        <p:spPr>
          <a:xfrm>
            <a:off x="1325669" y="3211553"/>
            <a:ext cx="7291176" cy="304252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61146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11</a:t>
            </a:fld>
            <a:endParaRPr lang="en-US" altLang="en-US"/>
          </a:p>
        </p:txBody>
      </p:sp>
    </p:spTree>
    <p:extLst>
      <p:ext uri="{BB962C8B-B14F-4D97-AF65-F5344CB8AC3E}">
        <p14:creationId xmlns:p14="http://schemas.microsoft.com/office/powerpoint/2010/main" val="291666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FE5D6BA-910E-415C-9B6B-E8350A28CBFD}" type="slidenum">
              <a:rPr lang="en-US" altLang="en-US" smtClean="0"/>
              <a:pPr/>
              <a:t>13</a:t>
            </a:fld>
            <a:endParaRPr lang="en-US" altLang="en-US"/>
          </a:p>
        </p:txBody>
      </p:sp>
      <p:sp>
        <p:nvSpPr>
          <p:cNvPr id="64515"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6" name="Rectangle 3"/>
          <p:cNvSpPr>
            <a:spLocks noGrp="1" noChangeArrowheads="1"/>
          </p:cNvSpPr>
          <p:nvPr>
            <p:ph type="body" idx="1"/>
          </p:nvPr>
        </p:nvSpPr>
        <p:spPr>
          <a:xfrm>
            <a:off x="1325669" y="4056698"/>
            <a:ext cx="7291176" cy="21973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Helicase unwinds the double helix in advance of the replication fork. DNA polymerase III can only extend a pre-existing strand. Hence, a short sequence (RNA primer) is provided by RNA polymerase, which is extended by the DNA polymerase III. Later on, this RNA primer is replaced by polymerase I, which put DNA. Finally, ligase joins the fragments.</a:t>
            </a:r>
          </a:p>
          <a:p>
            <a:pPr eaLnBrk="1" hangingPunct="1"/>
            <a:r>
              <a:rPr lang="en-US" altLang="en-US" dirty="0">
                <a:latin typeface="Arial" panose="020B0604020202020204" pitchFamily="34" charset="0"/>
              </a:rPr>
              <a:t>DNA polymerase III can extend a strand only in the 5’ to 3’ direction. Hence, the lagging strand is synthesized discontinuously as more and more DNA is unwound by the helicase. The fragments on the lagging strand are called Okazaki fragments.</a:t>
            </a:r>
          </a:p>
        </p:txBody>
      </p:sp>
    </p:spTree>
    <p:extLst>
      <p:ext uri="{BB962C8B-B14F-4D97-AF65-F5344CB8AC3E}">
        <p14:creationId xmlns:p14="http://schemas.microsoft.com/office/powerpoint/2010/main" val="2022407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FE5D6BA-910E-415C-9B6B-E8350A28CBFD}" type="slidenum">
              <a:rPr lang="en-US" altLang="en-US" smtClean="0"/>
              <a:pPr/>
              <a:t>14</a:t>
            </a:fld>
            <a:endParaRPr lang="en-US" altLang="en-US"/>
          </a:p>
        </p:txBody>
      </p:sp>
      <p:sp>
        <p:nvSpPr>
          <p:cNvPr id="64515"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6" name="Rectangle 3"/>
          <p:cNvSpPr>
            <a:spLocks noGrp="1" noChangeArrowheads="1"/>
          </p:cNvSpPr>
          <p:nvPr>
            <p:ph type="body" idx="1"/>
          </p:nvPr>
        </p:nvSpPr>
        <p:spPr>
          <a:xfrm>
            <a:off x="1325669" y="4056698"/>
            <a:ext cx="7291176" cy="21973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Helicase unwinds the double helix in advance of the replication fork. DNA polymerase III can only extend a pre-existing strand. Hence, a short sequence (RNA primer) is provided by RNA polymerase, which is extended by the DNA polymerase III. Later on, this RNA primer is replaced by polymerase I, which put DNA. Finally, ligase joins the fragments.</a:t>
            </a:r>
          </a:p>
          <a:p>
            <a:pPr eaLnBrk="1" hangingPunct="1"/>
            <a:r>
              <a:rPr lang="en-US" altLang="en-US" dirty="0">
                <a:latin typeface="Arial" panose="020B0604020202020204" pitchFamily="34" charset="0"/>
              </a:rPr>
              <a:t>DNA polymerase III can extend a strand only in the 5’ to 3’ direction. Hence, the lagging strand is synthesized discontinuously as more and more DNA is unwound by the helicase. The fragments on the lagging strand are called Okazaki fragments.</a:t>
            </a:r>
          </a:p>
        </p:txBody>
      </p:sp>
    </p:spTree>
    <p:extLst>
      <p:ext uri="{BB962C8B-B14F-4D97-AF65-F5344CB8AC3E}">
        <p14:creationId xmlns:p14="http://schemas.microsoft.com/office/powerpoint/2010/main" val="1539061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48E0B2DB-66F2-4A14-8225-4C0451682E12}" type="slidenum">
              <a:rPr lang="en-US" altLang="en-US"/>
              <a:pPr>
                <a:defRPr/>
              </a:pPr>
              <a:t>‹#›</a:t>
            </a:fld>
            <a:endParaRPr lang="en-US" altLang="en-US"/>
          </a:p>
        </p:txBody>
      </p:sp>
    </p:spTree>
    <p:extLst>
      <p:ext uri="{BB962C8B-B14F-4D97-AF65-F5344CB8AC3E}">
        <p14:creationId xmlns:p14="http://schemas.microsoft.com/office/powerpoint/2010/main" val="3023351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BA123908-4A8B-4C55-89DE-8C12381CA873}" type="slidenum">
              <a:rPr lang="en-US" altLang="en-US"/>
              <a:pPr>
                <a:defRPr/>
              </a:pPr>
              <a:t>‹#›</a:t>
            </a:fld>
            <a:endParaRPr lang="en-US" altLang="en-US"/>
          </a:p>
        </p:txBody>
      </p:sp>
    </p:spTree>
    <p:extLst>
      <p:ext uri="{BB962C8B-B14F-4D97-AF65-F5344CB8AC3E}">
        <p14:creationId xmlns:p14="http://schemas.microsoft.com/office/powerpoint/2010/main" val="1024489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E3338D53-3735-46FB-A791-ED4747C8F539}" type="slidenum">
              <a:rPr lang="en-US" altLang="en-US"/>
              <a:pPr>
                <a:defRPr/>
              </a:pPr>
              <a:t>‹#›</a:t>
            </a:fld>
            <a:endParaRPr lang="en-US" altLang="en-US"/>
          </a:p>
        </p:txBody>
      </p:sp>
    </p:spTree>
    <p:extLst>
      <p:ext uri="{BB962C8B-B14F-4D97-AF65-F5344CB8AC3E}">
        <p14:creationId xmlns:p14="http://schemas.microsoft.com/office/powerpoint/2010/main" val="4127468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3FC60F7F-72EA-46B1-A312-05D4F9669F64}" type="slidenum">
              <a:rPr lang="en-US" altLang="en-US"/>
              <a:pPr>
                <a:defRPr/>
              </a:pPr>
              <a:t>‹#›</a:t>
            </a:fld>
            <a:endParaRPr lang="en-US" altLang="en-US"/>
          </a:p>
        </p:txBody>
      </p:sp>
    </p:spTree>
    <p:extLst>
      <p:ext uri="{BB962C8B-B14F-4D97-AF65-F5344CB8AC3E}">
        <p14:creationId xmlns:p14="http://schemas.microsoft.com/office/powerpoint/2010/main" val="2048111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087CD193-105A-4FFB-AA2E-644DF8FF36F1}" type="slidenum">
              <a:rPr lang="en-US" altLang="en-US"/>
              <a:pPr>
                <a:defRPr/>
              </a:pPr>
              <a:t>‹#›</a:t>
            </a:fld>
            <a:endParaRPr lang="en-US" altLang="en-US"/>
          </a:p>
        </p:txBody>
      </p:sp>
    </p:spTree>
    <p:extLst>
      <p:ext uri="{BB962C8B-B14F-4D97-AF65-F5344CB8AC3E}">
        <p14:creationId xmlns:p14="http://schemas.microsoft.com/office/powerpoint/2010/main" val="2618747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1A239C3D-CCB7-46EC-ADCA-4B6397E7475F}" type="slidenum">
              <a:rPr lang="en-US" altLang="en-US"/>
              <a:pPr>
                <a:defRPr/>
              </a:pPr>
              <a:t>‹#›</a:t>
            </a:fld>
            <a:endParaRPr lang="en-US" altLang="en-US"/>
          </a:p>
        </p:txBody>
      </p:sp>
    </p:spTree>
    <p:extLst>
      <p:ext uri="{BB962C8B-B14F-4D97-AF65-F5344CB8AC3E}">
        <p14:creationId xmlns:p14="http://schemas.microsoft.com/office/powerpoint/2010/main" val="146623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6EB35B31-F827-4573-A7AE-64C686A68E8F}" type="slidenum">
              <a:rPr lang="en-US" altLang="en-US"/>
              <a:pPr>
                <a:defRPr/>
              </a:pPr>
              <a:t>‹#›</a:t>
            </a:fld>
            <a:endParaRPr lang="en-US" altLang="en-US"/>
          </a:p>
        </p:txBody>
      </p:sp>
    </p:spTree>
    <p:extLst>
      <p:ext uri="{BB962C8B-B14F-4D97-AF65-F5344CB8AC3E}">
        <p14:creationId xmlns:p14="http://schemas.microsoft.com/office/powerpoint/2010/main" val="1270555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F14DF97C-75E6-4EA1-8F15-D56B847897B2}" type="slidenum">
              <a:rPr lang="en-US" altLang="en-US"/>
              <a:pPr>
                <a:defRPr/>
              </a:pPr>
              <a:t>‹#›</a:t>
            </a:fld>
            <a:endParaRPr lang="en-US" altLang="en-US"/>
          </a:p>
        </p:txBody>
      </p:sp>
    </p:spTree>
    <p:extLst>
      <p:ext uri="{BB962C8B-B14F-4D97-AF65-F5344CB8AC3E}">
        <p14:creationId xmlns:p14="http://schemas.microsoft.com/office/powerpoint/2010/main" val="2973313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0E5BE7E8-C08E-4139-9D60-F15DA6390CAC}" type="slidenum">
              <a:rPr lang="en-US" altLang="en-US"/>
              <a:pPr>
                <a:defRPr/>
              </a:pPr>
              <a:t>‹#›</a:t>
            </a:fld>
            <a:endParaRPr lang="en-US" altLang="en-US"/>
          </a:p>
        </p:txBody>
      </p:sp>
    </p:spTree>
    <p:extLst>
      <p:ext uri="{BB962C8B-B14F-4D97-AF65-F5344CB8AC3E}">
        <p14:creationId xmlns:p14="http://schemas.microsoft.com/office/powerpoint/2010/main" val="1282114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D8AB70BE-0A66-4F23-AB2F-0FDEA67A0804}" type="slidenum">
              <a:rPr lang="en-US" altLang="en-US"/>
              <a:pPr>
                <a:defRPr/>
              </a:pPr>
              <a:t>‹#›</a:t>
            </a:fld>
            <a:endParaRPr lang="en-US" altLang="en-US"/>
          </a:p>
        </p:txBody>
      </p:sp>
    </p:spTree>
    <p:extLst>
      <p:ext uri="{BB962C8B-B14F-4D97-AF65-F5344CB8AC3E}">
        <p14:creationId xmlns:p14="http://schemas.microsoft.com/office/powerpoint/2010/main" val="4195667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BE129800-2C71-4D99-B0B0-D4E923D7E1CE}" type="slidenum">
              <a:rPr lang="en-US" altLang="en-US"/>
              <a:pPr>
                <a:defRPr/>
              </a:pPr>
              <a:t>‹#›</a:t>
            </a:fld>
            <a:endParaRPr lang="en-US" altLang="en-US"/>
          </a:p>
        </p:txBody>
      </p:sp>
    </p:spTree>
    <p:extLst>
      <p:ext uri="{BB962C8B-B14F-4D97-AF65-F5344CB8AC3E}">
        <p14:creationId xmlns:p14="http://schemas.microsoft.com/office/powerpoint/2010/main" val="3349203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005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latin typeface="+mn-lt"/>
              </a:defRPr>
            </a:lvl1pPr>
          </a:lstStyle>
          <a:p>
            <a:pPr>
              <a:defRPr/>
            </a:pPr>
            <a:endParaRPr lang="en-US" altLang="en-US"/>
          </a:p>
        </p:txBody>
      </p:sp>
      <p:sp>
        <p:nvSpPr>
          <p:cNvPr id="13005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latin typeface="+mn-lt"/>
              </a:defRPr>
            </a:lvl1pPr>
          </a:lstStyle>
          <a:p>
            <a:pPr>
              <a:defRPr/>
            </a:pPr>
            <a:endParaRPr lang="en-US" altLang="en-US"/>
          </a:p>
        </p:txBody>
      </p:sp>
      <p:sp>
        <p:nvSpPr>
          <p:cNvPr id="130054"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panose="02020603050405020304" pitchFamily="18" charset="0"/>
              </a:defRPr>
            </a:lvl1pPr>
          </a:lstStyle>
          <a:p>
            <a:pPr>
              <a:defRPr/>
            </a:pPr>
            <a:fld id="{48F1C315-EE82-4409-8306-1CFD4CEE186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pitchFamily="18" charset="0"/>
        </a:defRPr>
      </a:lvl2pPr>
      <a:lvl3pPr algn="ctr" rtl="0" eaLnBrk="0" fontAlgn="base" hangingPunct="0">
        <a:spcBef>
          <a:spcPct val="0"/>
        </a:spcBef>
        <a:spcAft>
          <a:spcPct val="0"/>
        </a:spcAft>
        <a:defRPr sz="4400">
          <a:solidFill>
            <a:schemeClr val="tx2"/>
          </a:solidFill>
          <a:latin typeface="Times" pitchFamily="18" charset="0"/>
        </a:defRPr>
      </a:lvl3pPr>
      <a:lvl4pPr algn="ctr" rtl="0" eaLnBrk="0" fontAlgn="base" hangingPunct="0">
        <a:spcBef>
          <a:spcPct val="0"/>
        </a:spcBef>
        <a:spcAft>
          <a:spcPct val="0"/>
        </a:spcAft>
        <a:defRPr sz="4400">
          <a:solidFill>
            <a:schemeClr val="tx2"/>
          </a:solidFill>
          <a:latin typeface="Times" pitchFamily="18" charset="0"/>
        </a:defRPr>
      </a:lvl4pPr>
      <a:lvl5pPr algn="ctr" rtl="0" eaLnBrk="0" fontAlgn="base" hangingPunct="0">
        <a:spcBef>
          <a:spcPct val="0"/>
        </a:spcBef>
        <a:spcAft>
          <a:spcPct val="0"/>
        </a:spcAft>
        <a:defRPr sz="4400">
          <a:solidFill>
            <a:schemeClr val="tx2"/>
          </a:solidFill>
          <a:latin typeface="Times" pitchFamily="18" charset="0"/>
        </a:defRPr>
      </a:lvl5pPr>
      <a:lvl6pPr marL="457200" algn="ctr" rtl="0" fontAlgn="base">
        <a:spcBef>
          <a:spcPct val="0"/>
        </a:spcBef>
        <a:spcAft>
          <a:spcPct val="0"/>
        </a:spcAft>
        <a:defRPr sz="4400">
          <a:solidFill>
            <a:schemeClr val="tx2"/>
          </a:solidFill>
          <a:latin typeface="Times" pitchFamily="18" charset="0"/>
        </a:defRPr>
      </a:lvl6pPr>
      <a:lvl7pPr marL="914400" algn="ctr" rtl="0" fontAlgn="base">
        <a:spcBef>
          <a:spcPct val="0"/>
        </a:spcBef>
        <a:spcAft>
          <a:spcPct val="0"/>
        </a:spcAft>
        <a:defRPr sz="4400">
          <a:solidFill>
            <a:schemeClr val="tx2"/>
          </a:solidFill>
          <a:latin typeface="Times" pitchFamily="18" charset="0"/>
        </a:defRPr>
      </a:lvl7pPr>
      <a:lvl8pPr marL="1371600" algn="ctr" rtl="0" fontAlgn="base">
        <a:spcBef>
          <a:spcPct val="0"/>
        </a:spcBef>
        <a:spcAft>
          <a:spcPct val="0"/>
        </a:spcAft>
        <a:defRPr sz="4400">
          <a:solidFill>
            <a:schemeClr val="tx2"/>
          </a:solidFill>
          <a:latin typeface="Times" pitchFamily="18" charset="0"/>
        </a:defRPr>
      </a:lvl8pPr>
      <a:lvl9pPr marL="1828800" algn="ctr" rtl="0" fontAlgn="base">
        <a:spcBef>
          <a:spcPct val="0"/>
        </a:spcBef>
        <a:spcAft>
          <a:spcPct val="0"/>
        </a:spcAft>
        <a:defRPr sz="4400">
          <a:solidFill>
            <a:schemeClr val="tx2"/>
          </a:solidFill>
          <a:latin typeface="Times"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9.jpeg"/><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3.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TNKWgcFPHqw"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hyperlink" Target="https://www.dnalc.org/view/15475-The-cycles-of-the-polymerase-chain-reaction-PCR-3D-animation.html" TargetMode="External"/><Relationship Id="rId5" Type="http://schemas.openxmlformats.org/officeDocument/2006/relationships/hyperlink" Target="http://video.mit.edu/watch/pcr-polymerase-chain-reaction-10948/" TargetMode="External"/><Relationship Id="rId4" Type="http://schemas.openxmlformats.org/officeDocument/2006/relationships/hyperlink" Target="https://www.youtube.com/watch?v=vK-HlMaitn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762000" y="2438400"/>
            <a:ext cx="7620000" cy="708025"/>
          </a:xfrm>
          <a:prstGeom prst="rect">
            <a:avLst/>
          </a:prstGeom>
          <a:noFill/>
          <a:ln w="9525">
            <a:noFill/>
            <a:miter lim="800000"/>
            <a:headEnd/>
            <a:tailEnd/>
          </a:ln>
          <a:effectLst/>
        </p:spPr>
        <p:txBody>
          <a:bodyPr>
            <a:spAutoFit/>
          </a:bodyPr>
          <a:lstStyle/>
          <a:p>
            <a:pPr algn="ctr" eaLnBrk="1" hangingPunct="1">
              <a:defRPr/>
            </a:pPr>
            <a:r>
              <a:rPr lang="en-US" sz="4000" b="1" dirty="0">
                <a:solidFill>
                  <a:srgbClr val="C00000"/>
                </a:solidFill>
                <a:latin typeface="+mj-lt"/>
                <a:cs typeface="Times New Roman" pitchFamily="18" charset="0"/>
              </a:rPr>
              <a:t>DNA Replication: An Overview</a:t>
            </a:r>
            <a:endParaRPr lang="en-US" sz="4000" b="1" dirty="0">
              <a:solidFill>
                <a:srgbClr val="C00000"/>
              </a:solidFill>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28" y="267683"/>
            <a:ext cx="9013372" cy="1569660"/>
          </a:xfrm>
          <a:prstGeom prst="rect">
            <a:avLst/>
          </a:prstGeom>
          <a:noFill/>
        </p:spPr>
        <p:txBody>
          <a:bodyPr wrap="square" rtlCol="0">
            <a:spAutoFit/>
          </a:bodyPr>
          <a:lstStyle/>
          <a:p>
            <a:pPr algn="ctr"/>
            <a:r>
              <a:rPr lang="en-US" sz="3200" b="1" dirty="0">
                <a:solidFill>
                  <a:srgbClr val="C00000"/>
                </a:solidFill>
              </a:rPr>
              <a:t>Problem -1 </a:t>
            </a:r>
          </a:p>
          <a:p>
            <a:pPr algn="ctr"/>
            <a:r>
              <a:rPr lang="en-US" sz="3200" b="1" dirty="0"/>
              <a:t>DNA is double helical. Hence the two strands have to be separated from each other</a:t>
            </a:r>
          </a:p>
        </p:txBody>
      </p:sp>
      <p:pic>
        <p:nvPicPr>
          <p:cNvPr id="3" name="Picture 2"/>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048000" y="2057400"/>
            <a:ext cx="2927350" cy="418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96678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56"/>
          <p:cNvGrpSpPr/>
          <p:nvPr/>
        </p:nvGrpSpPr>
        <p:grpSpPr>
          <a:xfrm>
            <a:off x="1157288" y="3597275"/>
            <a:ext cx="7275514" cy="960438"/>
            <a:chOff x="1157288" y="3597275"/>
            <a:chExt cx="7275514" cy="960438"/>
          </a:xfrm>
        </p:grpSpPr>
        <p:sp>
          <p:nvSpPr>
            <p:cNvPr id="2" name="Line 13"/>
            <p:cNvSpPr>
              <a:spLocks noChangeShapeType="1"/>
            </p:cNvSpPr>
            <p:nvPr/>
          </p:nvSpPr>
          <p:spPr bwMode="auto">
            <a:xfrm>
              <a:off x="1157288" y="4308475"/>
              <a:ext cx="6840000" cy="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3" name="Line 14"/>
            <p:cNvSpPr>
              <a:spLocks noChangeShapeType="1"/>
            </p:cNvSpPr>
            <p:nvPr/>
          </p:nvSpPr>
          <p:spPr bwMode="auto">
            <a:xfrm>
              <a:off x="1157288" y="3851275"/>
              <a:ext cx="6840000" cy="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4" name="Line 17"/>
            <p:cNvSpPr>
              <a:spLocks noChangeShapeType="1"/>
            </p:cNvSpPr>
            <p:nvPr/>
          </p:nvSpPr>
          <p:spPr bwMode="auto">
            <a:xfrm>
              <a:off x="5791202"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 name="Line 18"/>
            <p:cNvSpPr>
              <a:spLocks noChangeShapeType="1"/>
            </p:cNvSpPr>
            <p:nvPr/>
          </p:nvSpPr>
          <p:spPr bwMode="auto">
            <a:xfrm>
              <a:off x="6096002"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6" name="Line 19"/>
            <p:cNvSpPr>
              <a:spLocks noChangeShapeType="1"/>
            </p:cNvSpPr>
            <p:nvPr/>
          </p:nvSpPr>
          <p:spPr bwMode="auto">
            <a:xfrm>
              <a:off x="6400802"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7" name="Line 20"/>
            <p:cNvSpPr>
              <a:spLocks noChangeShapeType="1"/>
            </p:cNvSpPr>
            <p:nvPr/>
          </p:nvSpPr>
          <p:spPr bwMode="auto">
            <a:xfrm>
              <a:off x="6705602"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8" name="Line 21"/>
            <p:cNvSpPr>
              <a:spLocks noChangeShapeType="1"/>
            </p:cNvSpPr>
            <p:nvPr/>
          </p:nvSpPr>
          <p:spPr bwMode="auto">
            <a:xfrm>
              <a:off x="7010402"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9" name="Line 22"/>
            <p:cNvSpPr>
              <a:spLocks noChangeShapeType="1"/>
            </p:cNvSpPr>
            <p:nvPr/>
          </p:nvSpPr>
          <p:spPr bwMode="auto">
            <a:xfrm>
              <a:off x="7315202"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10" name="Line 23"/>
            <p:cNvSpPr>
              <a:spLocks noChangeShapeType="1"/>
            </p:cNvSpPr>
            <p:nvPr/>
          </p:nvSpPr>
          <p:spPr bwMode="auto">
            <a:xfrm>
              <a:off x="7620002"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11" name="Line 24"/>
            <p:cNvSpPr>
              <a:spLocks noChangeShapeType="1"/>
            </p:cNvSpPr>
            <p:nvPr/>
          </p:nvSpPr>
          <p:spPr bwMode="auto">
            <a:xfrm>
              <a:off x="7924802"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12" name="Rectangle 26"/>
            <p:cNvSpPr>
              <a:spLocks noChangeArrowheads="1"/>
            </p:cNvSpPr>
            <p:nvPr/>
          </p:nvSpPr>
          <p:spPr bwMode="auto">
            <a:xfrm>
              <a:off x="8077202" y="4219575"/>
              <a:ext cx="355600" cy="338138"/>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latin typeface="+mj-lt"/>
                </a:rPr>
                <a:t>5’</a:t>
              </a:r>
            </a:p>
          </p:txBody>
        </p:sp>
        <p:sp>
          <p:nvSpPr>
            <p:cNvPr id="13" name="Rectangle 29"/>
            <p:cNvSpPr>
              <a:spLocks noChangeArrowheads="1"/>
            </p:cNvSpPr>
            <p:nvPr/>
          </p:nvSpPr>
          <p:spPr bwMode="auto">
            <a:xfrm>
              <a:off x="8077202" y="3597275"/>
              <a:ext cx="355600" cy="338138"/>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latin typeface="+mj-lt"/>
                </a:rPr>
                <a:t>3’</a:t>
              </a:r>
            </a:p>
          </p:txBody>
        </p:sp>
        <p:sp>
          <p:nvSpPr>
            <p:cNvPr id="14" name="Line 17"/>
            <p:cNvSpPr>
              <a:spLocks noChangeShapeType="1"/>
            </p:cNvSpPr>
            <p:nvPr/>
          </p:nvSpPr>
          <p:spPr bwMode="auto">
            <a:xfrm>
              <a:off x="3367088" y="3852864"/>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15" name="Line 18"/>
            <p:cNvSpPr>
              <a:spLocks noChangeShapeType="1"/>
            </p:cNvSpPr>
            <p:nvPr/>
          </p:nvSpPr>
          <p:spPr bwMode="auto">
            <a:xfrm>
              <a:off x="3671888" y="3852864"/>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16" name="Line 19"/>
            <p:cNvSpPr>
              <a:spLocks noChangeShapeType="1"/>
            </p:cNvSpPr>
            <p:nvPr/>
          </p:nvSpPr>
          <p:spPr bwMode="auto">
            <a:xfrm>
              <a:off x="3976688" y="3852864"/>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17" name="Line 20"/>
            <p:cNvSpPr>
              <a:spLocks noChangeShapeType="1"/>
            </p:cNvSpPr>
            <p:nvPr/>
          </p:nvSpPr>
          <p:spPr bwMode="auto">
            <a:xfrm>
              <a:off x="4281488" y="3852864"/>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18" name="Line 21"/>
            <p:cNvSpPr>
              <a:spLocks noChangeShapeType="1"/>
            </p:cNvSpPr>
            <p:nvPr/>
          </p:nvSpPr>
          <p:spPr bwMode="auto">
            <a:xfrm>
              <a:off x="4586288" y="3852864"/>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19" name="Line 22"/>
            <p:cNvSpPr>
              <a:spLocks noChangeShapeType="1"/>
            </p:cNvSpPr>
            <p:nvPr/>
          </p:nvSpPr>
          <p:spPr bwMode="auto">
            <a:xfrm>
              <a:off x="4891088" y="3852864"/>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20" name="Line 23"/>
            <p:cNvSpPr>
              <a:spLocks noChangeShapeType="1"/>
            </p:cNvSpPr>
            <p:nvPr/>
          </p:nvSpPr>
          <p:spPr bwMode="auto">
            <a:xfrm>
              <a:off x="5195888" y="3852864"/>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21" name="Line 24"/>
            <p:cNvSpPr>
              <a:spLocks noChangeShapeType="1"/>
            </p:cNvSpPr>
            <p:nvPr/>
          </p:nvSpPr>
          <p:spPr bwMode="auto">
            <a:xfrm>
              <a:off x="5500688" y="3852864"/>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23" name="Line 18"/>
            <p:cNvSpPr>
              <a:spLocks noChangeShapeType="1"/>
            </p:cNvSpPr>
            <p:nvPr/>
          </p:nvSpPr>
          <p:spPr bwMode="auto">
            <a:xfrm>
              <a:off x="1233488" y="3852864"/>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24" name="Line 19"/>
            <p:cNvSpPr>
              <a:spLocks noChangeShapeType="1"/>
            </p:cNvSpPr>
            <p:nvPr/>
          </p:nvSpPr>
          <p:spPr bwMode="auto">
            <a:xfrm>
              <a:off x="1538288" y="3852864"/>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25" name="Line 20"/>
            <p:cNvSpPr>
              <a:spLocks noChangeShapeType="1"/>
            </p:cNvSpPr>
            <p:nvPr/>
          </p:nvSpPr>
          <p:spPr bwMode="auto">
            <a:xfrm>
              <a:off x="1843088" y="3852864"/>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26" name="Line 21"/>
            <p:cNvSpPr>
              <a:spLocks noChangeShapeType="1"/>
            </p:cNvSpPr>
            <p:nvPr/>
          </p:nvSpPr>
          <p:spPr bwMode="auto">
            <a:xfrm>
              <a:off x="2147888" y="3852864"/>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27" name="Line 22"/>
            <p:cNvSpPr>
              <a:spLocks noChangeShapeType="1"/>
            </p:cNvSpPr>
            <p:nvPr/>
          </p:nvSpPr>
          <p:spPr bwMode="auto">
            <a:xfrm>
              <a:off x="2452688" y="3852864"/>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28" name="Line 23"/>
            <p:cNvSpPr>
              <a:spLocks noChangeShapeType="1"/>
            </p:cNvSpPr>
            <p:nvPr/>
          </p:nvSpPr>
          <p:spPr bwMode="auto">
            <a:xfrm>
              <a:off x="2757488" y="3852864"/>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29" name="Line 24"/>
            <p:cNvSpPr>
              <a:spLocks noChangeShapeType="1"/>
            </p:cNvSpPr>
            <p:nvPr/>
          </p:nvSpPr>
          <p:spPr bwMode="auto">
            <a:xfrm>
              <a:off x="3062288" y="3852864"/>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grpSp>
      <p:grpSp>
        <p:nvGrpSpPr>
          <p:cNvPr id="30" name="Group 32"/>
          <p:cNvGrpSpPr>
            <a:grpSpLocks/>
          </p:cNvGrpSpPr>
          <p:nvPr/>
        </p:nvGrpSpPr>
        <p:grpSpPr bwMode="auto">
          <a:xfrm>
            <a:off x="1001713" y="2992437"/>
            <a:ext cx="1239838" cy="1350963"/>
            <a:chOff x="2880" y="1462"/>
            <a:chExt cx="781" cy="851"/>
          </a:xfrm>
        </p:grpSpPr>
        <p:sp>
          <p:nvSpPr>
            <p:cNvPr id="36" name="AutoShape 33"/>
            <p:cNvSpPr>
              <a:spLocks noChangeArrowheads="1"/>
            </p:cNvSpPr>
            <p:nvPr/>
          </p:nvSpPr>
          <p:spPr bwMode="auto">
            <a:xfrm>
              <a:off x="2880" y="1968"/>
              <a:ext cx="403" cy="345"/>
            </a:xfrm>
            <a:prstGeom prst="hexagon">
              <a:avLst>
                <a:gd name="adj" fmla="val 29203"/>
                <a:gd name="vf" fmla="val 115470"/>
              </a:avLst>
            </a:prstGeom>
            <a:solidFill>
              <a:srgbClr val="0000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37" name="Text Box 34"/>
            <p:cNvSpPr txBox="1">
              <a:spLocks noChangeArrowheads="1"/>
            </p:cNvSpPr>
            <p:nvPr/>
          </p:nvSpPr>
          <p:spPr bwMode="auto">
            <a:xfrm>
              <a:off x="3051" y="1462"/>
              <a:ext cx="610" cy="213"/>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defRPr/>
              </a:pPr>
              <a:r>
                <a:rPr lang="en-US" altLang="en-US" sz="1600" b="1" dirty="0" err="1">
                  <a:solidFill>
                    <a:srgbClr val="0000FF"/>
                  </a:solidFill>
                  <a:latin typeface="+mj-lt"/>
                </a:rPr>
                <a:t>Helicase</a:t>
              </a:r>
              <a:r>
                <a:rPr lang="en-US" altLang="en-US" sz="1600" b="1" dirty="0">
                  <a:solidFill>
                    <a:srgbClr val="0000FF"/>
                  </a:solidFill>
                  <a:latin typeface="+mj-lt"/>
                </a:rPr>
                <a:t> </a:t>
              </a:r>
            </a:p>
          </p:txBody>
        </p:sp>
      </p:grpSp>
      <p:grpSp>
        <p:nvGrpSpPr>
          <p:cNvPr id="31" name="Group 83"/>
          <p:cNvGrpSpPr/>
          <p:nvPr/>
        </p:nvGrpSpPr>
        <p:grpSpPr>
          <a:xfrm>
            <a:off x="957618" y="1489075"/>
            <a:ext cx="7475184" cy="5291138"/>
            <a:chOff x="957618" y="1489075"/>
            <a:chExt cx="7475184" cy="5291138"/>
          </a:xfrm>
        </p:grpSpPr>
        <p:sp>
          <p:nvSpPr>
            <p:cNvPr id="85" name="Line 13"/>
            <p:cNvSpPr>
              <a:spLocks noChangeShapeType="1"/>
            </p:cNvSpPr>
            <p:nvPr/>
          </p:nvSpPr>
          <p:spPr bwMode="auto">
            <a:xfrm>
              <a:off x="5410202" y="4308475"/>
              <a:ext cx="2590800" cy="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86" name="Line 14"/>
            <p:cNvSpPr>
              <a:spLocks noChangeShapeType="1"/>
            </p:cNvSpPr>
            <p:nvPr/>
          </p:nvSpPr>
          <p:spPr bwMode="auto">
            <a:xfrm>
              <a:off x="5410202" y="3851275"/>
              <a:ext cx="2590800" cy="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87" name="Line 15"/>
            <p:cNvSpPr>
              <a:spLocks noChangeShapeType="1"/>
            </p:cNvSpPr>
            <p:nvPr/>
          </p:nvSpPr>
          <p:spPr bwMode="auto">
            <a:xfrm flipV="1">
              <a:off x="2514601" y="4308475"/>
              <a:ext cx="2882900" cy="21336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88" name="Line 16"/>
            <p:cNvSpPr>
              <a:spLocks noChangeShapeType="1"/>
            </p:cNvSpPr>
            <p:nvPr/>
          </p:nvSpPr>
          <p:spPr bwMode="auto">
            <a:xfrm>
              <a:off x="2514601" y="1793875"/>
              <a:ext cx="2882900" cy="20574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89" name="Line 17"/>
            <p:cNvSpPr>
              <a:spLocks noChangeShapeType="1"/>
            </p:cNvSpPr>
            <p:nvPr/>
          </p:nvSpPr>
          <p:spPr bwMode="auto">
            <a:xfrm>
              <a:off x="5791202"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90" name="Line 18"/>
            <p:cNvSpPr>
              <a:spLocks noChangeShapeType="1"/>
            </p:cNvSpPr>
            <p:nvPr/>
          </p:nvSpPr>
          <p:spPr bwMode="auto">
            <a:xfrm>
              <a:off x="6096002"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91" name="Line 19"/>
            <p:cNvSpPr>
              <a:spLocks noChangeShapeType="1"/>
            </p:cNvSpPr>
            <p:nvPr/>
          </p:nvSpPr>
          <p:spPr bwMode="auto">
            <a:xfrm>
              <a:off x="6400802"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92" name="Line 20"/>
            <p:cNvSpPr>
              <a:spLocks noChangeShapeType="1"/>
            </p:cNvSpPr>
            <p:nvPr/>
          </p:nvSpPr>
          <p:spPr bwMode="auto">
            <a:xfrm>
              <a:off x="6705602"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93" name="Line 21"/>
            <p:cNvSpPr>
              <a:spLocks noChangeShapeType="1"/>
            </p:cNvSpPr>
            <p:nvPr/>
          </p:nvSpPr>
          <p:spPr bwMode="auto">
            <a:xfrm>
              <a:off x="7010402"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94" name="Line 22"/>
            <p:cNvSpPr>
              <a:spLocks noChangeShapeType="1"/>
            </p:cNvSpPr>
            <p:nvPr/>
          </p:nvSpPr>
          <p:spPr bwMode="auto">
            <a:xfrm>
              <a:off x="7315202"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95" name="Line 23"/>
            <p:cNvSpPr>
              <a:spLocks noChangeShapeType="1"/>
            </p:cNvSpPr>
            <p:nvPr/>
          </p:nvSpPr>
          <p:spPr bwMode="auto">
            <a:xfrm>
              <a:off x="7620002"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96" name="Line 24"/>
            <p:cNvSpPr>
              <a:spLocks noChangeShapeType="1"/>
            </p:cNvSpPr>
            <p:nvPr/>
          </p:nvSpPr>
          <p:spPr bwMode="auto">
            <a:xfrm>
              <a:off x="7924802"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97" name="Rectangle 26"/>
            <p:cNvSpPr>
              <a:spLocks noChangeArrowheads="1"/>
            </p:cNvSpPr>
            <p:nvPr/>
          </p:nvSpPr>
          <p:spPr bwMode="auto">
            <a:xfrm>
              <a:off x="8077202" y="4219575"/>
              <a:ext cx="355600" cy="338138"/>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latin typeface="+mj-lt"/>
                </a:rPr>
                <a:t>5’</a:t>
              </a:r>
            </a:p>
          </p:txBody>
        </p:sp>
        <p:sp>
          <p:nvSpPr>
            <p:cNvPr id="98" name="Rectangle 27"/>
            <p:cNvSpPr>
              <a:spLocks noChangeArrowheads="1"/>
            </p:cNvSpPr>
            <p:nvPr/>
          </p:nvSpPr>
          <p:spPr bwMode="auto">
            <a:xfrm>
              <a:off x="2133601" y="1489075"/>
              <a:ext cx="355600" cy="338138"/>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latin typeface="+mj-lt"/>
                </a:rPr>
                <a:t>5’</a:t>
              </a:r>
            </a:p>
          </p:txBody>
        </p:sp>
        <p:sp>
          <p:nvSpPr>
            <p:cNvPr id="99" name="Rectangle 28"/>
            <p:cNvSpPr>
              <a:spLocks noChangeArrowheads="1"/>
            </p:cNvSpPr>
            <p:nvPr/>
          </p:nvSpPr>
          <p:spPr bwMode="auto">
            <a:xfrm>
              <a:off x="2133601" y="6442075"/>
              <a:ext cx="355600" cy="338138"/>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latin typeface="+mj-lt"/>
                </a:rPr>
                <a:t>3’</a:t>
              </a:r>
            </a:p>
          </p:txBody>
        </p:sp>
        <p:sp>
          <p:nvSpPr>
            <p:cNvPr id="100" name="Rectangle 29"/>
            <p:cNvSpPr>
              <a:spLocks noChangeArrowheads="1"/>
            </p:cNvSpPr>
            <p:nvPr/>
          </p:nvSpPr>
          <p:spPr bwMode="auto">
            <a:xfrm>
              <a:off x="8077202" y="3597275"/>
              <a:ext cx="355600" cy="338138"/>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latin typeface="+mj-lt"/>
                </a:rPr>
                <a:t>3’</a:t>
              </a:r>
            </a:p>
          </p:txBody>
        </p:sp>
        <p:pic>
          <p:nvPicPr>
            <p:cNvPr id="101" name="Picture 2"/>
            <p:cNvPicPr>
              <a:picLocks noChangeAspect="1" noChangeArrowheads="1"/>
            </p:cNvPicPr>
            <p:nvPr/>
          </p:nvPicPr>
          <p:blipFill rotWithShape="1">
            <a:blip r:embed="rId3" cstate="print">
              <a:extLst/>
            </a:blip>
            <a:srcRect l="3030" t="32525" r="64952" b="34949"/>
            <a:stretch/>
          </p:blipFill>
          <p:spPr bwMode="auto">
            <a:xfrm>
              <a:off x="957618" y="3557981"/>
              <a:ext cx="2395182" cy="1166419"/>
            </a:xfrm>
            <a:prstGeom prst="ellipse">
              <a:avLst/>
            </a:prstGeom>
            <a:noFill/>
            <a:ln>
              <a:noFill/>
            </a:ln>
            <a:extLst/>
          </p:spPr>
        </p:pic>
      </p:grpSp>
      <p:grpSp>
        <p:nvGrpSpPr>
          <p:cNvPr id="32" name="Group 101"/>
          <p:cNvGrpSpPr/>
          <p:nvPr/>
        </p:nvGrpSpPr>
        <p:grpSpPr>
          <a:xfrm>
            <a:off x="5130805" y="2825294"/>
            <a:ext cx="1111251" cy="1518105"/>
            <a:chOff x="4957765" y="2576057"/>
            <a:chExt cx="1111251" cy="1518105"/>
          </a:xfrm>
        </p:grpSpPr>
        <p:grpSp>
          <p:nvGrpSpPr>
            <p:cNvPr id="33" name="Group 31"/>
            <p:cNvGrpSpPr>
              <a:grpSpLocks/>
            </p:cNvGrpSpPr>
            <p:nvPr/>
          </p:nvGrpSpPr>
          <p:grpSpPr bwMode="auto">
            <a:xfrm>
              <a:off x="4957765" y="2693987"/>
              <a:ext cx="1111251" cy="1400175"/>
              <a:chOff x="2787" y="1431"/>
              <a:chExt cx="700" cy="882"/>
            </a:xfrm>
          </p:grpSpPr>
          <p:grpSp>
            <p:nvGrpSpPr>
              <p:cNvPr id="34" name="Group 32"/>
              <p:cNvGrpSpPr>
                <a:grpSpLocks/>
              </p:cNvGrpSpPr>
              <p:nvPr/>
            </p:nvGrpSpPr>
            <p:grpSpPr bwMode="auto">
              <a:xfrm>
                <a:off x="2847" y="1791"/>
                <a:ext cx="640" cy="522"/>
                <a:chOff x="2847" y="1791"/>
                <a:chExt cx="640" cy="522"/>
              </a:xfrm>
            </p:grpSpPr>
            <p:sp>
              <p:nvSpPr>
                <p:cNvPr id="108" name="AutoShape 33"/>
                <p:cNvSpPr>
                  <a:spLocks noChangeArrowheads="1"/>
                </p:cNvSpPr>
                <p:nvPr/>
              </p:nvSpPr>
              <p:spPr bwMode="auto">
                <a:xfrm>
                  <a:off x="2880" y="1968"/>
                  <a:ext cx="403" cy="345"/>
                </a:xfrm>
                <a:prstGeom prst="hexagon">
                  <a:avLst>
                    <a:gd name="adj" fmla="val 29203"/>
                    <a:gd name="vf" fmla="val 115470"/>
                  </a:avLst>
                </a:prstGeom>
                <a:solidFill>
                  <a:srgbClr val="0000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109" name="Text Box 34"/>
                <p:cNvSpPr txBox="1">
                  <a:spLocks noChangeArrowheads="1"/>
                </p:cNvSpPr>
                <p:nvPr/>
              </p:nvSpPr>
              <p:spPr bwMode="auto">
                <a:xfrm>
                  <a:off x="2847" y="1791"/>
                  <a:ext cx="640" cy="213"/>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defRPr/>
                  </a:pPr>
                  <a:r>
                    <a:rPr lang="en-US" altLang="en-US" sz="1600" b="1" dirty="0">
                      <a:solidFill>
                        <a:srgbClr val="0000FF"/>
                      </a:solidFill>
                      <a:latin typeface="+mj-lt"/>
                    </a:rPr>
                    <a:t>Helicase</a:t>
                  </a:r>
                </a:p>
              </p:txBody>
            </p:sp>
          </p:grpSp>
          <p:sp>
            <p:nvSpPr>
              <p:cNvPr id="106" name="Rectangle 35"/>
              <p:cNvSpPr>
                <a:spLocks noChangeArrowheads="1"/>
              </p:cNvSpPr>
              <p:nvPr/>
            </p:nvSpPr>
            <p:spPr bwMode="auto">
              <a:xfrm>
                <a:off x="2787" y="1431"/>
                <a:ext cx="364" cy="213"/>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dirty="0">
                    <a:solidFill>
                      <a:srgbClr val="0000FF"/>
                    </a:solidFill>
                    <a:latin typeface="+mj-lt"/>
                  </a:rPr>
                  <a:t>ATP</a:t>
                </a:r>
              </a:p>
            </p:txBody>
          </p:sp>
          <p:sp>
            <p:nvSpPr>
              <p:cNvPr id="107" name="AutoShape 36"/>
              <p:cNvSpPr>
                <a:spLocks noChangeAspect="1" noChangeArrowheads="1"/>
              </p:cNvSpPr>
              <p:nvPr/>
            </p:nvSpPr>
            <p:spPr bwMode="auto">
              <a:xfrm flipV="1">
                <a:off x="2953" y="1452"/>
                <a:ext cx="355" cy="36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1 w 21600"/>
                  <a:gd name="T19" fmla="*/ 3161 h 21600"/>
                  <a:gd name="T20" fmla="*/ 18439 w 21600"/>
                  <a:gd name="T21" fmla="*/ 1843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0000FF"/>
              </a:solidFill>
              <a:ln w="19050">
                <a:solidFill>
                  <a:schemeClr val="tx1"/>
                </a:solidFill>
                <a:miter lim="800000"/>
                <a:headEnd/>
                <a:tailEnd/>
              </a:ln>
            </p:spPr>
            <p:txBody>
              <a:bodyPr rot="10800000" wrap="none" anchor="ctr"/>
              <a:lstStyle/>
              <a:p>
                <a:pPr>
                  <a:defRPr/>
                </a:pPr>
                <a:endParaRPr lang="en-CA">
                  <a:latin typeface="+mj-lt"/>
                </a:endParaRPr>
              </a:p>
            </p:txBody>
          </p:sp>
        </p:grpSp>
        <p:sp>
          <p:nvSpPr>
            <p:cNvPr id="104" name="Rectangle 35"/>
            <p:cNvSpPr>
              <a:spLocks noChangeArrowheads="1"/>
            </p:cNvSpPr>
            <p:nvPr/>
          </p:nvSpPr>
          <p:spPr bwMode="auto">
            <a:xfrm>
              <a:off x="5450559" y="2576057"/>
              <a:ext cx="615874" cy="338554"/>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dirty="0">
                  <a:solidFill>
                    <a:srgbClr val="0000FF"/>
                  </a:solidFill>
                  <a:latin typeface="+mj-lt"/>
                </a:rPr>
                <a:t>ADP</a:t>
              </a:r>
            </a:p>
          </p:txBody>
        </p:sp>
      </p:grpSp>
      <p:grpSp>
        <p:nvGrpSpPr>
          <p:cNvPr id="35" name="Group 37"/>
          <p:cNvGrpSpPr>
            <a:grpSpLocks/>
          </p:cNvGrpSpPr>
          <p:nvPr/>
        </p:nvGrpSpPr>
        <p:grpSpPr bwMode="auto">
          <a:xfrm>
            <a:off x="2655888" y="1489075"/>
            <a:ext cx="4729162" cy="804863"/>
            <a:chOff x="1337" y="672"/>
            <a:chExt cx="2979" cy="507"/>
          </a:xfrm>
        </p:grpSpPr>
        <p:sp>
          <p:nvSpPr>
            <p:cNvPr id="111" name="Oval 38"/>
            <p:cNvSpPr>
              <a:spLocks noChangeAspect="1" noChangeArrowheads="1"/>
            </p:cNvSpPr>
            <p:nvPr/>
          </p:nvSpPr>
          <p:spPr bwMode="auto">
            <a:xfrm rot="-553668">
              <a:off x="1337" y="905"/>
              <a:ext cx="115" cy="115"/>
            </a:xfrm>
            <a:prstGeom prst="ellipse">
              <a:avLst/>
            </a:prstGeom>
            <a:solidFill>
              <a:srgbClr val="FF0000"/>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112" name="Oval 39"/>
            <p:cNvSpPr>
              <a:spLocks noChangeAspect="1" noChangeArrowheads="1"/>
            </p:cNvSpPr>
            <p:nvPr/>
          </p:nvSpPr>
          <p:spPr bwMode="auto">
            <a:xfrm rot="-553668">
              <a:off x="1447" y="984"/>
              <a:ext cx="115" cy="115"/>
            </a:xfrm>
            <a:prstGeom prst="ellipse">
              <a:avLst/>
            </a:prstGeom>
            <a:solidFill>
              <a:srgbClr val="FF0000"/>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113" name="Oval 40"/>
            <p:cNvSpPr>
              <a:spLocks noChangeAspect="1" noChangeArrowheads="1"/>
            </p:cNvSpPr>
            <p:nvPr/>
          </p:nvSpPr>
          <p:spPr bwMode="auto">
            <a:xfrm rot="-553668">
              <a:off x="1557" y="1064"/>
              <a:ext cx="115" cy="115"/>
            </a:xfrm>
            <a:prstGeom prst="ellipse">
              <a:avLst/>
            </a:prstGeom>
            <a:solidFill>
              <a:srgbClr val="FF0000"/>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114" name="Text Box 41"/>
            <p:cNvSpPr txBox="1">
              <a:spLocks noChangeArrowheads="1"/>
            </p:cNvSpPr>
            <p:nvPr/>
          </p:nvSpPr>
          <p:spPr bwMode="auto">
            <a:xfrm>
              <a:off x="1392" y="672"/>
              <a:ext cx="2924" cy="252"/>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000" b="1" dirty="0">
                  <a:solidFill>
                    <a:srgbClr val="FF0000"/>
                  </a:solidFill>
                  <a:latin typeface="+mj-lt"/>
                </a:rPr>
                <a:t>SSB (</a:t>
              </a:r>
              <a:r>
                <a:rPr lang="en-US" altLang="en-US" sz="2000" b="1" u="sng" dirty="0">
                  <a:solidFill>
                    <a:srgbClr val="FF0000"/>
                  </a:solidFill>
                  <a:latin typeface="+mj-lt"/>
                </a:rPr>
                <a:t>s</a:t>
              </a:r>
              <a:r>
                <a:rPr lang="en-US" altLang="en-US" sz="2000" b="1" dirty="0">
                  <a:solidFill>
                    <a:srgbClr val="FF0000"/>
                  </a:solidFill>
                  <a:latin typeface="+mj-lt"/>
                </a:rPr>
                <a:t>ingle </a:t>
              </a:r>
              <a:r>
                <a:rPr lang="en-US" altLang="en-US" sz="2000" b="1" u="sng" dirty="0">
                  <a:solidFill>
                    <a:srgbClr val="FF0000"/>
                  </a:solidFill>
                  <a:latin typeface="+mj-lt"/>
                </a:rPr>
                <a:t>s</a:t>
              </a:r>
              <a:r>
                <a:rPr lang="en-US" altLang="en-US" sz="2000" b="1" dirty="0">
                  <a:solidFill>
                    <a:srgbClr val="FF0000"/>
                  </a:solidFill>
                  <a:latin typeface="+mj-lt"/>
                </a:rPr>
                <a:t>trand </a:t>
              </a:r>
              <a:r>
                <a:rPr lang="en-US" altLang="en-US" sz="2000" b="1" u="sng" dirty="0">
                  <a:solidFill>
                    <a:srgbClr val="FF0000"/>
                  </a:solidFill>
                  <a:latin typeface="+mj-lt"/>
                </a:rPr>
                <a:t>b</a:t>
              </a:r>
              <a:r>
                <a:rPr lang="en-US" altLang="en-US" sz="2000" b="1" dirty="0">
                  <a:solidFill>
                    <a:srgbClr val="FF0000"/>
                  </a:solidFill>
                  <a:latin typeface="+mj-lt"/>
                </a:rPr>
                <a:t>inding) Proteins</a:t>
              </a:r>
              <a:endParaRPr lang="en-US" altLang="en-US" sz="2000" dirty="0">
                <a:latin typeface="+mj-lt"/>
              </a:endParaRPr>
            </a:p>
          </p:txBody>
        </p:sp>
      </p:grpSp>
      <p:sp>
        <p:nvSpPr>
          <p:cNvPr id="115" name="Text Box 30"/>
          <p:cNvSpPr txBox="1">
            <a:spLocks noChangeArrowheads="1"/>
          </p:cNvSpPr>
          <p:nvPr/>
        </p:nvSpPr>
        <p:spPr bwMode="auto">
          <a:xfrm>
            <a:off x="304801" y="547687"/>
            <a:ext cx="8534401" cy="830263"/>
          </a:xfrm>
          <a:prstGeom prst="rect">
            <a:avLst/>
          </a:prstGeom>
          <a:noFill/>
          <a:ln>
            <a:noFill/>
          </a:ln>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defRPr/>
            </a:pPr>
            <a:r>
              <a:rPr lang="en-US" altLang="en-US" sz="2400" dirty="0">
                <a:solidFill>
                  <a:srgbClr val="0000FF"/>
                </a:solidFill>
                <a:latin typeface="+mj-lt"/>
              </a:rPr>
              <a:t>DNA is unwound by </a:t>
            </a:r>
            <a:r>
              <a:rPr lang="en-US" altLang="en-US" sz="2400" u="sng" dirty="0">
                <a:solidFill>
                  <a:srgbClr val="0000FF"/>
                </a:solidFill>
                <a:latin typeface="+mj-lt"/>
              </a:rPr>
              <a:t>helicase</a:t>
            </a:r>
            <a:r>
              <a:rPr lang="en-US" altLang="en-US" sz="2400" dirty="0">
                <a:solidFill>
                  <a:srgbClr val="0000FF"/>
                </a:solidFill>
                <a:latin typeface="+mj-lt"/>
              </a:rPr>
              <a:t>, stabilized by </a:t>
            </a:r>
            <a:r>
              <a:rPr lang="en-US" altLang="en-US" sz="2400" u="sng" dirty="0">
                <a:solidFill>
                  <a:srgbClr val="0000FF"/>
                </a:solidFill>
                <a:latin typeface="+mj-lt"/>
              </a:rPr>
              <a:t>SSB</a:t>
            </a:r>
            <a:r>
              <a:rPr lang="en-US" altLang="en-US" sz="2400" dirty="0">
                <a:solidFill>
                  <a:srgbClr val="0000FF"/>
                </a:solidFill>
                <a:latin typeface="+mj-lt"/>
              </a:rPr>
              <a:t> proteins; </a:t>
            </a:r>
            <a:r>
              <a:rPr lang="en-US" altLang="en-US" sz="2400" dirty="0">
                <a:solidFill>
                  <a:srgbClr val="0000FF"/>
                </a:solidFill>
              </a:rPr>
              <a:t>supercoiling is relaxed by </a:t>
            </a:r>
            <a:r>
              <a:rPr lang="en-US" altLang="en-US" sz="2400" u="sng" dirty="0">
                <a:solidFill>
                  <a:srgbClr val="0000FF"/>
                </a:solidFill>
              </a:rPr>
              <a:t>Topoisomerase</a:t>
            </a:r>
            <a:endParaRPr lang="en-US" altLang="en-US" sz="2400" dirty="0">
              <a:solidFill>
                <a:srgbClr val="0000FF"/>
              </a:solidFill>
              <a:latin typeface="+mj-lt"/>
            </a:endParaRPr>
          </a:p>
        </p:txBody>
      </p:sp>
      <p:sp>
        <p:nvSpPr>
          <p:cNvPr id="116" name="TextBox 3"/>
          <p:cNvSpPr txBox="1">
            <a:spLocks noChangeArrowheads="1"/>
          </p:cNvSpPr>
          <p:nvPr/>
        </p:nvSpPr>
        <p:spPr bwMode="auto">
          <a:xfrm>
            <a:off x="2211335" y="76200"/>
            <a:ext cx="5119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None/>
            </a:pPr>
            <a:r>
              <a:rPr lang="en-US" sz="2800" b="1" dirty="0">
                <a:solidFill>
                  <a:srgbClr val="C00000"/>
                </a:solidFill>
              </a:rPr>
              <a:t>Problem - 1 : </a:t>
            </a:r>
            <a:r>
              <a:rPr lang="en-US" sz="2800" b="1" dirty="0"/>
              <a:t>DNA unwinding</a:t>
            </a:r>
          </a:p>
        </p:txBody>
      </p:sp>
      <p:grpSp>
        <p:nvGrpSpPr>
          <p:cNvPr id="38" name="Group 119"/>
          <p:cNvGrpSpPr/>
          <p:nvPr/>
        </p:nvGrpSpPr>
        <p:grpSpPr>
          <a:xfrm>
            <a:off x="6291942" y="3393280"/>
            <a:ext cx="1873141" cy="1759292"/>
            <a:chOff x="6291942" y="3393280"/>
            <a:chExt cx="1873141" cy="1759292"/>
          </a:xfrm>
        </p:grpSpPr>
        <p:sp>
          <p:nvSpPr>
            <p:cNvPr id="117" name="Oval 116"/>
            <p:cNvSpPr/>
            <p:nvPr/>
          </p:nvSpPr>
          <p:spPr>
            <a:xfrm>
              <a:off x="6876903" y="3597275"/>
              <a:ext cx="609600" cy="96043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8" name="TextBox 117"/>
            <p:cNvSpPr txBox="1"/>
            <p:nvPr/>
          </p:nvSpPr>
          <p:spPr>
            <a:xfrm>
              <a:off x="6291942" y="4783240"/>
              <a:ext cx="1873141" cy="369332"/>
            </a:xfrm>
            <a:prstGeom prst="rect">
              <a:avLst/>
            </a:prstGeom>
            <a:noFill/>
          </p:spPr>
          <p:txBody>
            <a:bodyPr wrap="none" rtlCol="0">
              <a:spAutoFit/>
            </a:bodyPr>
            <a:lstStyle/>
            <a:p>
              <a:r>
                <a:rPr lang="en-GB" b="1" dirty="0"/>
                <a:t>Topoisomerase</a:t>
              </a:r>
            </a:p>
          </p:txBody>
        </p:sp>
        <p:sp>
          <p:nvSpPr>
            <p:cNvPr id="119" name="Arrow: Curved Right 118"/>
            <p:cNvSpPr/>
            <p:nvPr/>
          </p:nvSpPr>
          <p:spPr>
            <a:xfrm flipH="1">
              <a:off x="7162800" y="3393280"/>
              <a:ext cx="654048" cy="1445142"/>
            </a:xfrm>
            <a:prstGeom prst="curvedRightArrow">
              <a:avLst/>
            </a:prstGeom>
            <a:noFill/>
            <a:ln>
              <a:solidFill>
                <a:schemeClr val="accent6">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Tree>
    <p:extLst>
      <p:ext uri="{BB962C8B-B14F-4D97-AF65-F5344CB8AC3E}">
        <p14:creationId xmlns:p14="http://schemas.microsoft.com/office/powerpoint/2010/main" val="153053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8" fill="hold" nodeType="clickEffect">
                                  <p:stCondLst>
                                    <p:cond delay="0"/>
                                  </p:stCondLst>
                                  <p:childTnLst>
                                    <p:animEffect transition="out" filter="wipe(left)">
                                      <p:cBhvr>
                                        <p:cTn id="10" dur="500"/>
                                        <p:tgtEl>
                                          <p:spTgt spid="22"/>
                                        </p:tgtEl>
                                      </p:cBhvr>
                                    </p:animEffect>
                                    <p:set>
                                      <p:cBhvr>
                                        <p:cTn id="11" dur="1" fill="hold">
                                          <p:stCondLst>
                                            <p:cond delay="499"/>
                                          </p:stCondLst>
                                        </p:cTn>
                                        <p:tgtEl>
                                          <p:spTgt spid="22"/>
                                        </p:tgtEl>
                                        <p:attrNameLst>
                                          <p:attrName>style.visibility</p:attrName>
                                        </p:attrNameLst>
                                      </p:cBhvr>
                                      <p:to>
                                        <p:strVal val="hidden"/>
                                      </p:to>
                                    </p:set>
                                  </p:childTnLst>
                                </p:cTn>
                              </p:par>
                              <p:par>
                                <p:cTn id="12" presetID="1" presetClass="exit" presetSubtype="0" fill="hold" nodeType="withEffect">
                                  <p:stCondLst>
                                    <p:cond delay="0"/>
                                  </p:stCondLst>
                                  <p:childTnLst>
                                    <p:set>
                                      <p:cBhvr>
                                        <p:cTn id="13" dur="1" fill="hold">
                                          <p:stCondLst>
                                            <p:cond delay="0"/>
                                          </p:stCondLst>
                                        </p:cTn>
                                        <p:tgtEl>
                                          <p:spTgt spid="30"/>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par>
                                <p:cTn id="16" presetID="22" presetClass="entr" presetSubtype="8"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cTn>
                              </p:par>
                              <p:par>
                                <p:cTn id="19" presetID="22" presetClass="entr" presetSubtype="8"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3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8"/>
                                        </p:tgtEl>
                                        <p:attrNameLst>
                                          <p:attrName>style.visibility</p:attrName>
                                        </p:attrNameLst>
                                      </p:cBhvr>
                                      <p:to>
                                        <p:strVal val="visible"/>
                                      </p:to>
                                    </p:set>
                                    <p:anim calcmode="lin" valueType="num">
                                      <p:cBhvr additive="base">
                                        <p:cTn id="30" dur="500" fill="hold"/>
                                        <p:tgtEl>
                                          <p:spTgt spid="38"/>
                                        </p:tgtEl>
                                        <p:attrNameLst>
                                          <p:attrName>ppt_x</p:attrName>
                                        </p:attrNameLst>
                                      </p:cBhvr>
                                      <p:tavLst>
                                        <p:tav tm="0">
                                          <p:val>
                                            <p:strVal val="#ppt_x"/>
                                          </p:val>
                                        </p:tav>
                                        <p:tav tm="100000">
                                          <p:val>
                                            <p:strVal val="#ppt_x"/>
                                          </p:val>
                                        </p:tav>
                                      </p:tavLst>
                                    </p:anim>
                                    <p:anim calcmode="lin" valueType="num">
                                      <p:cBhvr additive="base">
                                        <p:cTn id="31"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6512" y="304800"/>
            <a:ext cx="8556172" cy="1569660"/>
          </a:xfrm>
          <a:prstGeom prst="rect">
            <a:avLst/>
          </a:prstGeom>
          <a:noFill/>
        </p:spPr>
        <p:txBody>
          <a:bodyPr wrap="square" rtlCol="0">
            <a:spAutoFit/>
          </a:bodyPr>
          <a:lstStyle/>
          <a:p>
            <a:pPr algn="ctr"/>
            <a:r>
              <a:rPr lang="en-US" sz="3200" b="1" dirty="0">
                <a:solidFill>
                  <a:srgbClr val="C00000"/>
                </a:solidFill>
              </a:rPr>
              <a:t>Problem - 2 </a:t>
            </a:r>
          </a:p>
          <a:p>
            <a:pPr algn="ctr"/>
            <a:r>
              <a:rPr lang="en-US" sz="3200" b="1" dirty="0"/>
              <a:t>DNA polymerase needs a free 3’-OH of a pre-existing nucleotide to extend the chain</a:t>
            </a:r>
          </a:p>
        </p:txBody>
      </p:sp>
      <p:pic>
        <p:nvPicPr>
          <p:cNvPr id="10" name="Picture 9">
            <a:extLst>
              <a:ext uri="{FF2B5EF4-FFF2-40B4-BE49-F238E27FC236}">
                <a16:creationId xmlns:a16="http://schemas.microsoft.com/office/drawing/2014/main" id="{575703B7-6AE2-194F-821E-AC7302C6CFEF}"/>
              </a:ext>
            </a:extLst>
          </p:cNvPr>
          <p:cNvPicPr>
            <a:picLocks noChangeAspect="1"/>
          </p:cNvPicPr>
          <p:nvPr/>
        </p:nvPicPr>
        <p:blipFill rotWithShape="1">
          <a:blip r:embed="rId2" cstate="screen"/>
          <a:srcRect t="61369"/>
          <a:stretch/>
        </p:blipFill>
        <p:spPr>
          <a:xfrm>
            <a:off x="762000" y="2713188"/>
            <a:ext cx="7467600" cy="2163612"/>
          </a:xfrm>
          <a:prstGeom prst="rect">
            <a:avLst/>
          </a:prstGeom>
        </p:spPr>
      </p:pic>
      <p:sp>
        <p:nvSpPr>
          <p:cNvPr id="11" name="TextBox 7">
            <a:extLst>
              <a:ext uri="{FF2B5EF4-FFF2-40B4-BE49-F238E27FC236}">
                <a16:creationId xmlns:a16="http://schemas.microsoft.com/office/drawing/2014/main" id="{A1EB4C8A-DA00-0740-9EC8-D38353219DC0}"/>
              </a:ext>
            </a:extLst>
          </p:cNvPr>
          <p:cNvSpPr txBox="1"/>
          <p:nvPr/>
        </p:nvSpPr>
        <p:spPr>
          <a:xfrm>
            <a:off x="3439616" y="3681763"/>
            <a:ext cx="453970" cy="307777"/>
          </a:xfrm>
          <a:prstGeom prst="rect">
            <a:avLst/>
          </a:prstGeom>
          <a:noFill/>
        </p:spPr>
        <p:txBody>
          <a:bodyPr wrap="non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b="1" dirty="0"/>
              <a:t>OH</a:t>
            </a:r>
          </a:p>
        </p:txBody>
      </p:sp>
      <p:grpSp>
        <p:nvGrpSpPr>
          <p:cNvPr id="12" name="Group 9">
            <a:extLst>
              <a:ext uri="{FF2B5EF4-FFF2-40B4-BE49-F238E27FC236}">
                <a16:creationId xmlns:a16="http://schemas.microsoft.com/office/drawing/2014/main" id="{B17BADCA-A6A2-7B4F-9012-EFFF783F322C}"/>
              </a:ext>
            </a:extLst>
          </p:cNvPr>
          <p:cNvGrpSpPr/>
          <p:nvPr/>
        </p:nvGrpSpPr>
        <p:grpSpPr>
          <a:xfrm>
            <a:off x="7972424" y="2873119"/>
            <a:ext cx="457200" cy="454429"/>
            <a:chOff x="8077200" y="4822419"/>
            <a:chExt cx="457200" cy="454429"/>
          </a:xfrm>
        </p:grpSpPr>
        <p:sp>
          <p:nvSpPr>
            <p:cNvPr id="13" name="TextBox 8">
              <a:extLst>
                <a:ext uri="{FF2B5EF4-FFF2-40B4-BE49-F238E27FC236}">
                  <a16:creationId xmlns:a16="http://schemas.microsoft.com/office/drawing/2014/main" id="{CC7C0DAA-58A1-F845-9950-EA6AB7E1D10E}"/>
                </a:ext>
              </a:extLst>
            </p:cNvPr>
            <p:cNvSpPr txBox="1"/>
            <p:nvPr/>
          </p:nvSpPr>
          <p:spPr>
            <a:xfrm>
              <a:off x="8080430" y="4912957"/>
              <a:ext cx="453970" cy="307777"/>
            </a:xfrm>
            <a:prstGeom prst="rect">
              <a:avLst/>
            </a:prstGeom>
            <a:noFill/>
          </p:spPr>
          <p:txBody>
            <a:bodyPr wrap="non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b="1"/>
                <a:t>OH</a:t>
              </a:r>
            </a:p>
          </p:txBody>
        </p:sp>
        <p:cxnSp>
          <p:nvCxnSpPr>
            <p:cNvPr id="14" name="Straight Connector 13">
              <a:extLst>
                <a:ext uri="{FF2B5EF4-FFF2-40B4-BE49-F238E27FC236}">
                  <a16:creationId xmlns:a16="http://schemas.microsoft.com/office/drawing/2014/main" id="{1F816D43-3E3F-9848-840F-3E600AE8DFF6}"/>
                </a:ext>
              </a:extLst>
            </p:cNvPr>
            <p:cNvCxnSpPr/>
            <p:nvPr/>
          </p:nvCxnSpPr>
          <p:spPr>
            <a:xfrm flipH="1">
              <a:off x="8080430" y="5108306"/>
              <a:ext cx="118460" cy="819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E7E972AF-929C-1A4F-98A8-CAD6DB0AC838}"/>
                </a:ext>
              </a:extLst>
            </p:cNvPr>
            <p:cNvSpPr/>
            <p:nvPr/>
          </p:nvSpPr>
          <p:spPr>
            <a:xfrm>
              <a:off x="8077200" y="4822419"/>
              <a:ext cx="457200" cy="454429"/>
            </a:xfrm>
            <a:prstGeom prst="ellipse">
              <a:avLst/>
            </a:prstGeom>
            <a:solidFill>
              <a:srgbClr val="FF0000">
                <a:alpha val="39000"/>
              </a:srgb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grpSp>
      <p:sp>
        <p:nvSpPr>
          <p:cNvPr id="16" name="Rectangle 15">
            <a:extLst>
              <a:ext uri="{FF2B5EF4-FFF2-40B4-BE49-F238E27FC236}">
                <a16:creationId xmlns:a16="http://schemas.microsoft.com/office/drawing/2014/main" id="{6B266D30-734D-6D44-8CA2-D3FDDDE4B036}"/>
              </a:ext>
            </a:extLst>
          </p:cNvPr>
          <p:cNvSpPr/>
          <p:nvPr/>
        </p:nvSpPr>
        <p:spPr>
          <a:xfrm rot="3004410" flipH="1">
            <a:off x="2823426" y="3007456"/>
            <a:ext cx="63635" cy="834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0994AE4-4ED3-E94B-9430-33EF5CC2FA5C}"/>
              </a:ext>
            </a:extLst>
          </p:cNvPr>
          <p:cNvSpPr/>
          <p:nvPr/>
        </p:nvSpPr>
        <p:spPr>
          <a:xfrm>
            <a:off x="2514600" y="2890330"/>
            <a:ext cx="457200" cy="454429"/>
          </a:xfrm>
          <a:prstGeom prst="ellipse">
            <a:avLst/>
          </a:prstGeom>
          <a:solidFill>
            <a:srgbClr val="FF0000">
              <a:alpha val="39000"/>
            </a:srgb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cxnSp>
        <p:nvCxnSpPr>
          <p:cNvPr id="18" name="Straight Arrow Connector 17">
            <a:extLst>
              <a:ext uri="{FF2B5EF4-FFF2-40B4-BE49-F238E27FC236}">
                <a16:creationId xmlns:a16="http://schemas.microsoft.com/office/drawing/2014/main" id="{2BC4666B-1CE4-7F41-820A-50BC802769EA}"/>
              </a:ext>
            </a:extLst>
          </p:cNvPr>
          <p:cNvCxnSpPr/>
          <p:nvPr/>
        </p:nvCxnSpPr>
        <p:spPr>
          <a:xfrm>
            <a:off x="3666601" y="3117545"/>
            <a:ext cx="67199" cy="824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189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346575" y="2936875"/>
            <a:ext cx="601663" cy="768350"/>
            <a:chOff x="2402" y="1584"/>
            <a:chExt cx="379" cy="484"/>
          </a:xfrm>
        </p:grpSpPr>
        <p:sp>
          <p:nvSpPr>
            <p:cNvPr id="54334" name="Line 3"/>
            <p:cNvSpPr>
              <a:spLocks noChangeShapeType="1"/>
            </p:cNvSpPr>
            <p:nvPr/>
          </p:nvSpPr>
          <p:spPr bwMode="auto">
            <a:xfrm rot="164618" flipH="1" flipV="1">
              <a:off x="2402" y="1819"/>
              <a:ext cx="192" cy="123"/>
            </a:xfrm>
            <a:prstGeom prst="line">
              <a:avLst/>
            </a:prstGeom>
            <a:noFill/>
            <a:ln w="57150">
              <a:solidFill>
                <a:srgbClr val="804000"/>
              </a:solidFill>
              <a:round/>
              <a:headEnd/>
              <a:tailEnd/>
            </a:ln>
            <a:extLst/>
          </p:spPr>
          <p:txBody>
            <a:bodyPr wrap="none" anchor="ctr"/>
            <a:lstStyle/>
            <a:p>
              <a:pPr>
                <a:defRPr/>
              </a:pPr>
              <a:endParaRPr lang="en-CA">
                <a:latin typeface="+mj-lt"/>
              </a:endParaRPr>
            </a:p>
          </p:txBody>
        </p:sp>
        <p:sp>
          <p:nvSpPr>
            <p:cNvPr id="54335" name="Line 4"/>
            <p:cNvSpPr>
              <a:spLocks noChangeShapeType="1"/>
            </p:cNvSpPr>
            <p:nvPr/>
          </p:nvSpPr>
          <p:spPr bwMode="auto">
            <a:xfrm rot="164618" flipH="1" flipV="1">
              <a:off x="2589" y="1945"/>
              <a:ext cx="192" cy="123"/>
            </a:xfrm>
            <a:prstGeom prst="line">
              <a:avLst/>
            </a:prstGeom>
            <a:noFill/>
            <a:ln w="152400">
              <a:solidFill>
                <a:schemeClr val="tx1"/>
              </a:solidFill>
              <a:round/>
              <a:headEnd/>
              <a:tailEnd/>
            </a:ln>
            <a:extLst/>
          </p:spPr>
          <p:txBody>
            <a:bodyPr wrap="none" anchor="ctr"/>
            <a:lstStyle/>
            <a:p>
              <a:pPr>
                <a:defRPr/>
              </a:pPr>
              <a:endParaRPr lang="en-CA">
                <a:latin typeface="+mj-lt"/>
              </a:endParaRPr>
            </a:p>
          </p:txBody>
        </p:sp>
        <p:sp>
          <p:nvSpPr>
            <p:cNvPr id="54336" name="Rectangle 5"/>
            <p:cNvSpPr>
              <a:spLocks noChangeArrowheads="1"/>
            </p:cNvSpPr>
            <p:nvPr/>
          </p:nvSpPr>
          <p:spPr bwMode="auto">
            <a:xfrm>
              <a:off x="2528" y="1584"/>
              <a:ext cx="188" cy="213"/>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solidFill>
                    <a:srgbClr val="804000"/>
                  </a:solidFill>
                  <a:latin typeface="+mj-lt"/>
                </a:rPr>
                <a:t>3</a:t>
              </a:r>
            </a:p>
          </p:txBody>
        </p:sp>
      </p:grpSp>
      <p:grpSp>
        <p:nvGrpSpPr>
          <p:cNvPr id="3" name="Group 6"/>
          <p:cNvGrpSpPr>
            <a:grpSpLocks/>
          </p:cNvGrpSpPr>
          <p:nvPr/>
        </p:nvGrpSpPr>
        <p:grpSpPr bwMode="auto">
          <a:xfrm>
            <a:off x="1295400" y="4724400"/>
            <a:ext cx="3213100" cy="1565275"/>
            <a:chOff x="480" y="2710"/>
            <a:chExt cx="2024" cy="986"/>
          </a:xfrm>
        </p:grpSpPr>
        <p:sp>
          <p:nvSpPr>
            <p:cNvPr id="54329" name="Line 7"/>
            <p:cNvSpPr>
              <a:spLocks noChangeShapeType="1"/>
            </p:cNvSpPr>
            <p:nvPr/>
          </p:nvSpPr>
          <p:spPr bwMode="auto">
            <a:xfrm flipV="1">
              <a:off x="1176" y="2928"/>
              <a:ext cx="1032" cy="768"/>
            </a:xfrm>
            <a:prstGeom prst="line">
              <a:avLst/>
            </a:prstGeom>
            <a:noFill/>
            <a:ln w="57150">
              <a:solidFill>
                <a:srgbClr val="FF0000"/>
              </a:solidFill>
              <a:round/>
              <a:headEnd/>
              <a:tailEnd/>
            </a:ln>
            <a:extLst/>
          </p:spPr>
          <p:txBody>
            <a:bodyPr wrap="none" anchor="ctr"/>
            <a:lstStyle/>
            <a:p>
              <a:pPr>
                <a:defRPr/>
              </a:pPr>
              <a:endParaRPr lang="en-CA">
                <a:latin typeface="+mj-lt"/>
              </a:endParaRPr>
            </a:p>
          </p:txBody>
        </p:sp>
        <p:sp>
          <p:nvSpPr>
            <p:cNvPr id="54330" name="AutoShape 8"/>
            <p:cNvSpPr>
              <a:spLocks noChangeArrowheads="1"/>
            </p:cNvSpPr>
            <p:nvPr/>
          </p:nvSpPr>
          <p:spPr bwMode="auto">
            <a:xfrm rot="-2337404">
              <a:off x="2168" y="2760"/>
              <a:ext cx="336" cy="144"/>
            </a:xfrm>
            <a:prstGeom prst="rightArrow">
              <a:avLst>
                <a:gd name="adj1" fmla="val 50000"/>
                <a:gd name="adj2" fmla="val 58333"/>
              </a:avLst>
            </a:prstGeom>
            <a:solidFill>
              <a:srgbClr val="FF0000"/>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54331" name="Rectangle 9"/>
            <p:cNvSpPr>
              <a:spLocks noChangeArrowheads="1"/>
            </p:cNvSpPr>
            <p:nvPr/>
          </p:nvSpPr>
          <p:spPr bwMode="auto">
            <a:xfrm>
              <a:off x="480" y="2968"/>
              <a:ext cx="1201" cy="252"/>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000" b="1" dirty="0">
                  <a:solidFill>
                    <a:srgbClr val="FF0000"/>
                  </a:solidFill>
                  <a:latin typeface="+mj-lt"/>
                </a:rPr>
                <a:t>Polymerase III</a:t>
              </a:r>
            </a:p>
          </p:txBody>
        </p:sp>
        <p:sp>
          <p:nvSpPr>
            <p:cNvPr id="54332" name="Rectangle 10"/>
            <p:cNvSpPr>
              <a:spLocks noChangeArrowheads="1"/>
            </p:cNvSpPr>
            <p:nvPr/>
          </p:nvSpPr>
          <p:spPr bwMode="auto">
            <a:xfrm rot="19441882">
              <a:off x="1426" y="3031"/>
              <a:ext cx="624" cy="252"/>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000" b="1" dirty="0">
                  <a:solidFill>
                    <a:srgbClr val="FF0000"/>
                  </a:solidFill>
                  <a:latin typeface="+mj-lt"/>
                </a:rPr>
                <a:t>5’ </a:t>
              </a:r>
              <a:r>
                <a:rPr lang="en-US" altLang="en-US" sz="2000" b="1" dirty="0">
                  <a:solidFill>
                    <a:srgbClr val="FF0000"/>
                  </a:solidFill>
                  <a:latin typeface="+mj-lt"/>
                  <a:sym typeface="Symbol" panose="05050102010706020507" pitchFamily="18" charset="2"/>
                </a:rPr>
                <a:t> 3’</a:t>
              </a:r>
              <a:endParaRPr lang="en-US" altLang="en-US" sz="2000" b="1" dirty="0">
                <a:solidFill>
                  <a:srgbClr val="FF0000"/>
                </a:solidFill>
                <a:latin typeface="+mj-lt"/>
              </a:endParaRPr>
            </a:p>
          </p:txBody>
        </p:sp>
        <p:sp>
          <p:nvSpPr>
            <p:cNvPr id="54333" name="Rectangle 11"/>
            <p:cNvSpPr>
              <a:spLocks noChangeArrowheads="1"/>
            </p:cNvSpPr>
            <p:nvPr/>
          </p:nvSpPr>
          <p:spPr bwMode="auto">
            <a:xfrm>
              <a:off x="885" y="2710"/>
              <a:ext cx="1275" cy="252"/>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000" b="1" dirty="0">
                  <a:solidFill>
                    <a:srgbClr val="FF0000"/>
                  </a:solidFill>
                  <a:latin typeface="+mj-lt"/>
                </a:rPr>
                <a:t>Leading strand</a:t>
              </a:r>
            </a:p>
          </p:txBody>
        </p:sp>
      </p:grpSp>
      <p:grpSp>
        <p:nvGrpSpPr>
          <p:cNvPr id="4" name="Group 12"/>
          <p:cNvGrpSpPr>
            <a:grpSpLocks/>
          </p:cNvGrpSpPr>
          <p:nvPr/>
        </p:nvGrpSpPr>
        <p:grpSpPr bwMode="auto">
          <a:xfrm>
            <a:off x="1219200" y="533400"/>
            <a:ext cx="7239000" cy="6246813"/>
            <a:chOff x="432" y="70"/>
            <a:chExt cx="4560" cy="3935"/>
          </a:xfrm>
        </p:grpSpPr>
        <p:sp>
          <p:nvSpPr>
            <p:cNvPr id="54311" name="Line 13"/>
            <p:cNvSpPr>
              <a:spLocks noChangeShapeType="1"/>
            </p:cNvSpPr>
            <p:nvPr/>
          </p:nvSpPr>
          <p:spPr bwMode="auto">
            <a:xfrm>
              <a:off x="3072" y="2448"/>
              <a:ext cx="1632" cy="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12" name="Line 14"/>
            <p:cNvSpPr>
              <a:spLocks noChangeShapeType="1"/>
            </p:cNvSpPr>
            <p:nvPr/>
          </p:nvSpPr>
          <p:spPr bwMode="auto">
            <a:xfrm>
              <a:off x="3072" y="2160"/>
              <a:ext cx="1632" cy="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13" name="Line 15"/>
            <p:cNvSpPr>
              <a:spLocks noChangeShapeType="1"/>
            </p:cNvSpPr>
            <p:nvPr/>
          </p:nvSpPr>
          <p:spPr bwMode="auto">
            <a:xfrm flipV="1">
              <a:off x="1248" y="2448"/>
              <a:ext cx="1816" cy="1344"/>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14" name="Line 16"/>
            <p:cNvSpPr>
              <a:spLocks noChangeShapeType="1"/>
            </p:cNvSpPr>
            <p:nvPr/>
          </p:nvSpPr>
          <p:spPr bwMode="auto">
            <a:xfrm>
              <a:off x="1248" y="864"/>
              <a:ext cx="1816" cy="1296"/>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15" name="Line 17"/>
            <p:cNvSpPr>
              <a:spLocks noChangeShapeType="1"/>
            </p:cNvSpPr>
            <p:nvPr/>
          </p:nvSpPr>
          <p:spPr bwMode="auto">
            <a:xfrm>
              <a:off x="3312" y="2160"/>
              <a:ext cx="0" cy="288"/>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16" name="Line 18"/>
            <p:cNvSpPr>
              <a:spLocks noChangeShapeType="1"/>
            </p:cNvSpPr>
            <p:nvPr/>
          </p:nvSpPr>
          <p:spPr bwMode="auto">
            <a:xfrm>
              <a:off x="3504" y="2160"/>
              <a:ext cx="0" cy="288"/>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17" name="Line 19"/>
            <p:cNvSpPr>
              <a:spLocks noChangeShapeType="1"/>
            </p:cNvSpPr>
            <p:nvPr/>
          </p:nvSpPr>
          <p:spPr bwMode="auto">
            <a:xfrm>
              <a:off x="3696" y="2160"/>
              <a:ext cx="0" cy="288"/>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18" name="Line 20"/>
            <p:cNvSpPr>
              <a:spLocks noChangeShapeType="1"/>
            </p:cNvSpPr>
            <p:nvPr/>
          </p:nvSpPr>
          <p:spPr bwMode="auto">
            <a:xfrm>
              <a:off x="3888" y="2160"/>
              <a:ext cx="0" cy="288"/>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19" name="Line 21"/>
            <p:cNvSpPr>
              <a:spLocks noChangeShapeType="1"/>
            </p:cNvSpPr>
            <p:nvPr/>
          </p:nvSpPr>
          <p:spPr bwMode="auto">
            <a:xfrm>
              <a:off x="4080" y="2160"/>
              <a:ext cx="0" cy="288"/>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20" name="Line 22"/>
            <p:cNvSpPr>
              <a:spLocks noChangeShapeType="1"/>
            </p:cNvSpPr>
            <p:nvPr/>
          </p:nvSpPr>
          <p:spPr bwMode="auto">
            <a:xfrm>
              <a:off x="4272" y="2160"/>
              <a:ext cx="0" cy="288"/>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21" name="Line 23"/>
            <p:cNvSpPr>
              <a:spLocks noChangeShapeType="1"/>
            </p:cNvSpPr>
            <p:nvPr/>
          </p:nvSpPr>
          <p:spPr bwMode="auto">
            <a:xfrm>
              <a:off x="4464" y="2160"/>
              <a:ext cx="0" cy="288"/>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22" name="Line 24"/>
            <p:cNvSpPr>
              <a:spLocks noChangeShapeType="1"/>
            </p:cNvSpPr>
            <p:nvPr/>
          </p:nvSpPr>
          <p:spPr bwMode="auto">
            <a:xfrm>
              <a:off x="4656" y="2160"/>
              <a:ext cx="0" cy="288"/>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24" name="Rectangle 26"/>
            <p:cNvSpPr>
              <a:spLocks noChangeArrowheads="1"/>
            </p:cNvSpPr>
            <p:nvPr/>
          </p:nvSpPr>
          <p:spPr bwMode="auto">
            <a:xfrm>
              <a:off x="4752" y="2392"/>
              <a:ext cx="224" cy="213"/>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latin typeface="+mj-lt"/>
                </a:rPr>
                <a:t>5’</a:t>
              </a:r>
            </a:p>
          </p:txBody>
        </p:sp>
        <p:sp>
          <p:nvSpPr>
            <p:cNvPr id="54325" name="Rectangle 27"/>
            <p:cNvSpPr>
              <a:spLocks noChangeArrowheads="1"/>
            </p:cNvSpPr>
            <p:nvPr/>
          </p:nvSpPr>
          <p:spPr bwMode="auto">
            <a:xfrm>
              <a:off x="1008" y="672"/>
              <a:ext cx="224" cy="213"/>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latin typeface="+mj-lt"/>
                </a:rPr>
                <a:t>5’</a:t>
              </a:r>
            </a:p>
          </p:txBody>
        </p:sp>
        <p:sp>
          <p:nvSpPr>
            <p:cNvPr id="54326" name="Rectangle 28"/>
            <p:cNvSpPr>
              <a:spLocks noChangeArrowheads="1"/>
            </p:cNvSpPr>
            <p:nvPr/>
          </p:nvSpPr>
          <p:spPr bwMode="auto">
            <a:xfrm>
              <a:off x="1008" y="3792"/>
              <a:ext cx="224" cy="213"/>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latin typeface="+mj-lt"/>
                </a:rPr>
                <a:t>3’</a:t>
              </a:r>
            </a:p>
          </p:txBody>
        </p:sp>
        <p:sp>
          <p:nvSpPr>
            <p:cNvPr id="54327" name="Rectangle 29"/>
            <p:cNvSpPr>
              <a:spLocks noChangeArrowheads="1"/>
            </p:cNvSpPr>
            <p:nvPr/>
          </p:nvSpPr>
          <p:spPr bwMode="auto">
            <a:xfrm>
              <a:off x="4752" y="2000"/>
              <a:ext cx="224" cy="213"/>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latin typeface="+mj-lt"/>
                </a:rPr>
                <a:t>3’</a:t>
              </a:r>
            </a:p>
          </p:txBody>
        </p:sp>
        <p:sp>
          <p:nvSpPr>
            <p:cNvPr id="54328" name="Text Box 30"/>
            <p:cNvSpPr txBox="1">
              <a:spLocks noChangeArrowheads="1"/>
            </p:cNvSpPr>
            <p:nvPr/>
          </p:nvSpPr>
          <p:spPr bwMode="auto">
            <a:xfrm>
              <a:off x="432" y="70"/>
              <a:ext cx="4560" cy="523"/>
            </a:xfrm>
            <a:prstGeom prst="rect">
              <a:avLst/>
            </a:prstGeom>
            <a:noFill/>
            <a:ln>
              <a:noFill/>
            </a:ln>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defRPr/>
              </a:pPr>
              <a:r>
                <a:rPr lang="en-US" altLang="en-US" sz="2400" u="sng" dirty="0">
                  <a:solidFill>
                    <a:srgbClr val="0000FF"/>
                  </a:solidFill>
                  <a:latin typeface="+mj-lt"/>
                </a:rPr>
                <a:t>Primase</a:t>
              </a:r>
              <a:r>
                <a:rPr lang="en-US" altLang="en-US" sz="2400" dirty="0">
                  <a:solidFill>
                    <a:srgbClr val="0000FF"/>
                  </a:solidFill>
                  <a:latin typeface="+mj-lt"/>
                </a:rPr>
                <a:t> synthesizes small RNA primers, </a:t>
              </a:r>
            </a:p>
            <a:p>
              <a:pPr algn="ctr">
                <a:spcBef>
                  <a:spcPct val="0"/>
                </a:spcBef>
                <a:buFontTx/>
                <a:buNone/>
                <a:defRPr/>
              </a:pPr>
              <a:r>
                <a:rPr lang="en-US" altLang="en-US" sz="2400" u="sng" dirty="0">
                  <a:solidFill>
                    <a:srgbClr val="0000FF"/>
                  </a:solidFill>
                  <a:latin typeface="+mj-lt"/>
                </a:rPr>
                <a:t>DNA Polymerase III</a:t>
              </a:r>
              <a:r>
                <a:rPr lang="en-US" altLang="en-US" sz="2400" dirty="0">
                  <a:solidFill>
                    <a:srgbClr val="0000FF"/>
                  </a:solidFill>
                  <a:latin typeface="+mj-lt"/>
                </a:rPr>
                <a:t> extends them</a:t>
              </a:r>
            </a:p>
          </p:txBody>
        </p:sp>
      </p:grpSp>
      <p:grpSp>
        <p:nvGrpSpPr>
          <p:cNvPr id="5" name="Group 31"/>
          <p:cNvGrpSpPr>
            <a:grpSpLocks/>
          </p:cNvGrpSpPr>
          <p:nvPr/>
        </p:nvGrpSpPr>
        <p:grpSpPr bwMode="auto">
          <a:xfrm>
            <a:off x="5105400" y="2335212"/>
            <a:ext cx="1817688" cy="2008188"/>
            <a:chOff x="2784" y="1048"/>
            <a:chExt cx="1145" cy="1265"/>
          </a:xfrm>
        </p:grpSpPr>
        <p:grpSp>
          <p:nvGrpSpPr>
            <p:cNvPr id="6" name="Group 32"/>
            <p:cNvGrpSpPr>
              <a:grpSpLocks/>
            </p:cNvGrpSpPr>
            <p:nvPr/>
          </p:nvGrpSpPr>
          <p:grpSpPr bwMode="auto">
            <a:xfrm>
              <a:off x="2784" y="1462"/>
              <a:ext cx="1145" cy="851"/>
              <a:chOff x="2784" y="1462"/>
              <a:chExt cx="1145" cy="851"/>
            </a:xfrm>
          </p:grpSpPr>
          <p:sp>
            <p:nvSpPr>
              <p:cNvPr id="54309" name="AutoShape 33"/>
              <p:cNvSpPr>
                <a:spLocks noChangeArrowheads="1"/>
              </p:cNvSpPr>
              <p:nvPr/>
            </p:nvSpPr>
            <p:spPr bwMode="auto">
              <a:xfrm>
                <a:off x="2880" y="1968"/>
                <a:ext cx="403" cy="345"/>
              </a:xfrm>
              <a:prstGeom prst="hexagon">
                <a:avLst>
                  <a:gd name="adj" fmla="val 29203"/>
                  <a:gd name="vf" fmla="val 115470"/>
                </a:avLst>
              </a:prstGeom>
              <a:solidFill>
                <a:srgbClr val="0000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54310" name="Text Box 34"/>
              <p:cNvSpPr txBox="1">
                <a:spLocks noChangeArrowheads="1"/>
              </p:cNvSpPr>
              <p:nvPr/>
            </p:nvSpPr>
            <p:spPr bwMode="auto">
              <a:xfrm>
                <a:off x="2784" y="1462"/>
                <a:ext cx="1145" cy="523"/>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defRPr/>
                </a:pPr>
                <a:r>
                  <a:rPr lang="en-US" altLang="en-US" sz="1600" b="1" dirty="0">
                    <a:solidFill>
                      <a:srgbClr val="0000FF"/>
                    </a:solidFill>
                    <a:latin typeface="+mj-lt"/>
                  </a:rPr>
                  <a:t>Helicase </a:t>
                </a:r>
              </a:p>
              <a:p>
                <a:pPr algn="ctr">
                  <a:spcBef>
                    <a:spcPct val="0"/>
                  </a:spcBef>
                  <a:buFontTx/>
                  <a:buNone/>
                  <a:defRPr/>
                </a:pPr>
                <a:r>
                  <a:rPr lang="en-US" altLang="en-US" sz="1600" b="1" dirty="0">
                    <a:solidFill>
                      <a:srgbClr val="0000FF"/>
                    </a:solidFill>
                    <a:latin typeface="+mj-lt"/>
                  </a:rPr>
                  <a:t>+</a:t>
                </a:r>
              </a:p>
              <a:p>
                <a:pPr algn="ctr">
                  <a:spcBef>
                    <a:spcPct val="0"/>
                  </a:spcBef>
                  <a:buFontTx/>
                  <a:buNone/>
                  <a:defRPr/>
                </a:pPr>
                <a:r>
                  <a:rPr lang="en-US" altLang="en-US" sz="1600" b="1" dirty="0">
                    <a:solidFill>
                      <a:srgbClr val="0000FF"/>
                    </a:solidFill>
                    <a:latin typeface="+mj-lt"/>
                  </a:rPr>
                  <a:t>Initiator Proteins</a:t>
                </a:r>
                <a:endParaRPr lang="en-US" altLang="en-US" sz="1600" dirty="0">
                  <a:latin typeface="+mj-lt"/>
                </a:endParaRPr>
              </a:p>
            </p:txBody>
          </p:sp>
        </p:grpSp>
        <p:sp>
          <p:nvSpPr>
            <p:cNvPr id="54307" name="Rectangle 35"/>
            <p:cNvSpPr>
              <a:spLocks noChangeArrowheads="1"/>
            </p:cNvSpPr>
            <p:nvPr/>
          </p:nvSpPr>
          <p:spPr bwMode="auto">
            <a:xfrm>
              <a:off x="3016" y="1048"/>
              <a:ext cx="364" cy="213"/>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dirty="0">
                  <a:solidFill>
                    <a:srgbClr val="0000FF"/>
                  </a:solidFill>
                  <a:latin typeface="+mj-lt"/>
                </a:rPr>
                <a:t>ATP</a:t>
              </a:r>
            </a:p>
          </p:txBody>
        </p:sp>
        <p:sp>
          <p:nvSpPr>
            <p:cNvPr id="54308" name="AutoShape 36"/>
            <p:cNvSpPr>
              <a:spLocks noChangeAspect="1" noChangeArrowheads="1"/>
            </p:cNvSpPr>
            <p:nvPr/>
          </p:nvSpPr>
          <p:spPr bwMode="auto">
            <a:xfrm flipV="1">
              <a:off x="3160" y="1096"/>
              <a:ext cx="369" cy="36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1 w 21600"/>
                <a:gd name="T19" fmla="*/ 3161 h 21600"/>
                <a:gd name="T20" fmla="*/ 18439 w 21600"/>
                <a:gd name="T21" fmla="*/ 1843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0000FF"/>
            </a:solidFill>
            <a:ln w="19050">
              <a:solidFill>
                <a:schemeClr val="tx1"/>
              </a:solidFill>
              <a:miter lim="800000"/>
              <a:headEnd/>
              <a:tailEnd/>
            </a:ln>
          </p:spPr>
          <p:txBody>
            <a:bodyPr rot="10800000" wrap="none" anchor="ctr"/>
            <a:lstStyle/>
            <a:p>
              <a:pPr>
                <a:defRPr/>
              </a:pPr>
              <a:endParaRPr lang="en-CA">
                <a:latin typeface="+mj-lt"/>
              </a:endParaRPr>
            </a:p>
          </p:txBody>
        </p:sp>
      </p:grpSp>
      <p:grpSp>
        <p:nvGrpSpPr>
          <p:cNvPr id="7" name="Group 37"/>
          <p:cNvGrpSpPr>
            <a:grpSpLocks/>
          </p:cNvGrpSpPr>
          <p:nvPr/>
        </p:nvGrpSpPr>
        <p:grpSpPr bwMode="auto">
          <a:xfrm>
            <a:off x="2655888" y="1489075"/>
            <a:ext cx="4729162" cy="804863"/>
            <a:chOff x="1337" y="672"/>
            <a:chExt cx="2979" cy="507"/>
          </a:xfrm>
        </p:grpSpPr>
        <p:sp>
          <p:nvSpPr>
            <p:cNvPr id="54302" name="Oval 38"/>
            <p:cNvSpPr>
              <a:spLocks noChangeAspect="1" noChangeArrowheads="1"/>
            </p:cNvSpPr>
            <p:nvPr/>
          </p:nvSpPr>
          <p:spPr bwMode="auto">
            <a:xfrm rot="-553668">
              <a:off x="1337" y="905"/>
              <a:ext cx="115" cy="115"/>
            </a:xfrm>
            <a:prstGeom prst="ellipse">
              <a:avLst/>
            </a:prstGeom>
            <a:solidFill>
              <a:srgbClr val="FF0000"/>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54303" name="Oval 39"/>
            <p:cNvSpPr>
              <a:spLocks noChangeAspect="1" noChangeArrowheads="1"/>
            </p:cNvSpPr>
            <p:nvPr/>
          </p:nvSpPr>
          <p:spPr bwMode="auto">
            <a:xfrm rot="-553668">
              <a:off x="1447" y="984"/>
              <a:ext cx="115" cy="115"/>
            </a:xfrm>
            <a:prstGeom prst="ellipse">
              <a:avLst/>
            </a:prstGeom>
            <a:solidFill>
              <a:srgbClr val="FF0000"/>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54304" name="Oval 40"/>
            <p:cNvSpPr>
              <a:spLocks noChangeAspect="1" noChangeArrowheads="1"/>
            </p:cNvSpPr>
            <p:nvPr/>
          </p:nvSpPr>
          <p:spPr bwMode="auto">
            <a:xfrm rot="-553668">
              <a:off x="1557" y="1064"/>
              <a:ext cx="115" cy="115"/>
            </a:xfrm>
            <a:prstGeom prst="ellipse">
              <a:avLst/>
            </a:prstGeom>
            <a:solidFill>
              <a:srgbClr val="FF0000"/>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54305" name="Text Box 41"/>
            <p:cNvSpPr txBox="1">
              <a:spLocks noChangeArrowheads="1"/>
            </p:cNvSpPr>
            <p:nvPr/>
          </p:nvSpPr>
          <p:spPr bwMode="auto">
            <a:xfrm>
              <a:off x="1392" y="672"/>
              <a:ext cx="2924" cy="252"/>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000" b="1" dirty="0">
                  <a:solidFill>
                    <a:srgbClr val="FF0000"/>
                  </a:solidFill>
                  <a:latin typeface="+mj-lt"/>
                </a:rPr>
                <a:t>SSB (</a:t>
              </a:r>
              <a:r>
                <a:rPr lang="en-US" altLang="en-US" sz="2000" b="1" u="sng" dirty="0">
                  <a:solidFill>
                    <a:srgbClr val="FF0000"/>
                  </a:solidFill>
                  <a:latin typeface="+mj-lt"/>
                </a:rPr>
                <a:t>s</a:t>
              </a:r>
              <a:r>
                <a:rPr lang="en-US" altLang="en-US" sz="2000" b="1" dirty="0">
                  <a:solidFill>
                    <a:srgbClr val="FF0000"/>
                  </a:solidFill>
                  <a:latin typeface="+mj-lt"/>
                </a:rPr>
                <a:t>ingle </a:t>
              </a:r>
              <a:r>
                <a:rPr lang="en-US" altLang="en-US" sz="2000" b="1" u="sng" dirty="0">
                  <a:solidFill>
                    <a:srgbClr val="FF0000"/>
                  </a:solidFill>
                  <a:latin typeface="+mj-lt"/>
                </a:rPr>
                <a:t>s</a:t>
              </a:r>
              <a:r>
                <a:rPr lang="en-US" altLang="en-US" sz="2000" b="1" dirty="0">
                  <a:solidFill>
                    <a:srgbClr val="FF0000"/>
                  </a:solidFill>
                  <a:latin typeface="+mj-lt"/>
                </a:rPr>
                <a:t>trand </a:t>
              </a:r>
              <a:r>
                <a:rPr lang="en-US" altLang="en-US" sz="2000" b="1" u="sng" dirty="0">
                  <a:solidFill>
                    <a:srgbClr val="FF0000"/>
                  </a:solidFill>
                  <a:latin typeface="+mj-lt"/>
                </a:rPr>
                <a:t>b</a:t>
              </a:r>
              <a:r>
                <a:rPr lang="en-US" altLang="en-US" sz="2000" b="1" dirty="0">
                  <a:solidFill>
                    <a:srgbClr val="FF0000"/>
                  </a:solidFill>
                  <a:latin typeface="+mj-lt"/>
                </a:rPr>
                <a:t>inding) Proteins</a:t>
              </a:r>
              <a:endParaRPr lang="en-US" altLang="en-US" sz="2000" dirty="0">
                <a:latin typeface="+mj-lt"/>
              </a:endParaRPr>
            </a:p>
          </p:txBody>
        </p:sp>
      </p:grpSp>
      <p:grpSp>
        <p:nvGrpSpPr>
          <p:cNvPr id="8" name="Group 42"/>
          <p:cNvGrpSpPr>
            <a:grpSpLocks/>
          </p:cNvGrpSpPr>
          <p:nvPr/>
        </p:nvGrpSpPr>
        <p:grpSpPr bwMode="auto">
          <a:xfrm>
            <a:off x="838200" y="5791200"/>
            <a:ext cx="3452813" cy="628650"/>
            <a:chOff x="192" y="3382"/>
            <a:chExt cx="2175" cy="396"/>
          </a:xfrm>
        </p:grpSpPr>
        <p:sp>
          <p:nvSpPr>
            <p:cNvPr id="54298" name="Line 43"/>
            <p:cNvSpPr>
              <a:spLocks noChangeShapeType="1"/>
            </p:cNvSpPr>
            <p:nvPr/>
          </p:nvSpPr>
          <p:spPr bwMode="auto">
            <a:xfrm flipV="1">
              <a:off x="1184" y="3552"/>
              <a:ext cx="192" cy="144"/>
            </a:xfrm>
            <a:prstGeom prst="line">
              <a:avLst/>
            </a:prstGeom>
            <a:noFill/>
            <a:ln w="152400">
              <a:solidFill>
                <a:schemeClr val="tx1"/>
              </a:solidFill>
              <a:round/>
              <a:headEnd/>
              <a:tailEnd/>
            </a:ln>
            <a:extLst/>
          </p:spPr>
          <p:txBody>
            <a:bodyPr wrap="none" anchor="ctr"/>
            <a:lstStyle/>
            <a:p>
              <a:pPr>
                <a:defRPr/>
              </a:pPr>
              <a:endParaRPr lang="en-CA">
                <a:latin typeface="+mj-lt"/>
              </a:endParaRPr>
            </a:p>
          </p:txBody>
        </p:sp>
        <p:sp>
          <p:nvSpPr>
            <p:cNvPr id="54299" name="Rectangle 44"/>
            <p:cNvSpPr>
              <a:spLocks noChangeArrowheads="1"/>
            </p:cNvSpPr>
            <p:nvPr/>
          </p:nvSpPr>
          <p:spPr bwMode="auto">
            <a:xfrm>
              <a:off x="192" y="3382"/>
              <a:ext cx="1017" cy="252"/>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000" b="1" dirty="0">
                  <a:latin typeface="+mj-lt"/>
                </a:rPr>
                <a:t>RNA Primer</a:t>
              </a:r>
              <a:endParaRPr lang="en-US" altLang="en-US" sz="2000" b="1" dirty="0">
                <a:solidFill>
                  <a:srgbClr val="FF0000"/>
                </a:solidFill>
                <a:latin typeface="+mj-lt"/>
              </a:endParaRPr>
            </a:p>
          </p:txBody>
        </p:sp>
        <p:sp>
          <p:nvSpPr>
            <p:cNvPr id="54300" name="Rectangle 45"/>
            <p:cNvSpPr>
              <a:spLocks noChangeArrowheads="1"/>
            </p:cNvSpPr>
            <p:nvPr/>
          </p:nvSpPr>
          <p:spPr bwMode="auto">
            <a:xfrm>
              <a:off x="1632" y="3526"/>
              <a:ext cx="735" cy="252"/>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000" b="1" dirty="0">
                  <a:latin typeface="+mj-lt"/>
                </a:rPr>
                <a:t>primase</a:t>
              </a:r>
              <a:endParaRPr lang="en-US" altLang="en-US" sz="2000" b="1" dirty="0">
                <a:solidFill>
                  <a:srgbClr val="FF0000"/>
                </a:solidFill>
                <a:latin typeface="+mj-lt"/>
              </a:endParaRPr>
            </a:p>
          </p:txBody>
        </p:sp>
        <p:sp>
          <p:nvSpPr>
            <p:cNvPr id="54301" name="AutoShape 46"/>
            <p:cNvSpPr>
              <a:spLocks noChangeArrowheads="1"/>
            </p:cNvSpPr>
            <p:nvPr/>
          </p:nvSpPr>
          <p:spPr bwMode="auto">
            <a:xfrm>
              <a:off x="1296" y="3562"/>
              <a:ext cx="384" cy="192"/>
            </a:xfrm>
            <a:prstGeom prst="triangle">
              <a:avLst>
                <a:gd name="adj" fmla="val 50000"/>
              </a:avLst>
            </a:prstGeom>
            <a:solidFill>
              <a:srgbClr val="191919"/>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defRPr/>
              </a:pPr>
              <a:endParaRPr lang="en-US" altLang="en-US" sz="1600">
                <a:solidFill>
                  <a:srgbClr val="191919"/>
                </a:solidFill>
                <a:latin typeface="+mj-lt"/>
              </a:endParaRPr>
            </a:p>
          </p:txBody>
        </p:sp>
      </p:grpSp>
      <p:grpSp>
        <p:nvGrpSpPr>
          <p:cNvPr id="9" name="Group 47"/>
          <p:cNvGrpSpPr>
            <a:grpSpLocks/>
          </p:cNvGrpSpPr>
          <p:nvPr/>
        </p:nvGrpSpPr>
        <p:grpSpPr bwMode="auto">
          <a:xfrm>
            <a:off x="3813175" y="2581275"/>
            <a:ext cx="601663" cy="742950"/>
            <a:chOff x="2066" y="1360"/>
            <a:chExt cx="379" cy="468"/>
          </a:xfrm>
        </p:grpSpPr>
        <p:grpSp>
          <p:nvGrpSpPr>
            <p:cNvPr id="10" name="Group 48"/>
            <p:cNvGrpSpPr>
              <a:grpSpLocks/>
            </p:cNvGrpSpPr>
            <p:nvPr/>
          </p:nvGrpSpPr>
          <p:grpSpPr bwMode="auto">
            <a:xfrm>
              <a:off x="2066" y="1579"/>
              <a:ext cx="379" cy="249"/>
              <a:chOff x="2066" y="1579"/>
              <a:chExt cx="379" cy="249"/>
            </a:xfrm>
          </p:grpSpPr>
          <p:sp>
            <p:nvSpPr>
              <p:cNvPr id="54296" name="Line 49"/>
              <p:cNvSpPr>
                <a:spLocks noChangeShapeType="1"/>
              </p:cNvSpPr>
              <p:nvPr/>
            </p:nvSpPr>
            <p:spPr bwMode="auto">
              <a:xfrm rot="164618" flipH="1" flipV="1">
                <a:off x="2066" y="1579"/>
                <a:ext cx="192" cy="123"/>
              </a:xfrm>
              <a:prstGeom prst="line">
                <a:avLst/>
              </a:prstGeom>
              <a:noFill/>
              <a:ln w="57150">
                <a:solidFill>
                  <a:srgbClr val="804000"/>
                </a:solidFill>
                <a:round/>
                <a:headEnd/>
                <a:tailEnd/>
              </a:ln>
              <a:extLst/>
            </p:spPr>
            <p:txBody>
              <a:bodyPr wrap="none" anchor="ctr"/>
              <a:lstStyle/>
              <a:p>
                <a:pPr>
                  <a:defRPr/>
                </a:pPr>
                <a:endParaRPr lang="en-CA">
                  <a:latin typeface="+mj-lt"/>
                </a:endParaRPr>
              </a:p>
            </p:txBody>
          </p:sp>
          <p:sp>
            <p:nvSpPr>
              <p:cNvPr id="54297" name="Line 50"/>
              <p:cNvSpPr>
                <a:spLocks noChangeShapeType="1"/>
              </p:cNvSpPr>
              <p:nvPr/>
            </p:nvSpPr>
            <p:spPr bwMode="auto">
              <a:xfrm rot="164618" flipH="1" flipV="1">
                <a:off x="2253" y="1705"/>
                <a:ext cx="192" cy="123"/>
              </a:xfrm>
              <a:prstGeom prst="line">
                <a:avLst/>
              </a:prstGeom>
              <a:noFill/>
              <a:ln w="152400">
                <a:solidFill>
                  <a:schemeClr val="tx1"/>
                </a:solidFill>
                <a:round/>
                <a:headEnd/>
                <a:tailEnd/>
              </a:ln>
              <a:extLst/>
            </p:spPr>
            <p:txBody>
              <a:bodyPr wrap="none" anchor="ctr"/>
              <a:lstStyle/>
              <a:p>
                <a:pPr>
                  <a:defRPr/>
                </a:pPr>
                <a:endParaRPr lang="en-CA">
                  <a:latin typeface="+mj-lt"/>
                </a:endParaRPr>
              </a:p>
            </p:txBody>
          </p:sp>
        </p:grpSp>
        <p:sp>
          <p:nvSpPr>
            <p:cNvPr id="54295" name="Rectangle 51"/>
            <p:cNvSpPr>
              <a:spLocks noChangeArrowheads="1"/>
            </p:cNvSpPr>
            <p:nvPr/>
          </p:nvSpPr>
          <p:spPr bwMode="auto">
            <a:xfrm>
              <a:off x="2224" y="1360"/>
              <a:ext cx="188" cy="213"/>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dirty="0">
                  <a:solidFill>
                    <a:srgbClr val="804000"/>
                  </a:solidFill>
                  <a:latin typeface="+mj-lt"/>
                </a:rPr>
                <a:t>2</a:t>
              </a:r>
            </a:p>
          </p:txBody>
        </p:sp>
      </p:grpSp>
      <p:grpSp>
        <p:nvGrpSpPr>
          <p:cNvPr id="11" name="Group 52"/>
          <p:cNvGrpSpPr>
            <a:grpSpLocks/>
          </p:cNvGrpSpPr>
          <p:nvPr/>
        </p:nvGrpSpPr>
        <p:grpSpPr bwMode="auto">
          <a:xfrm>
            <a:off x="1295400" y="1857375"/>
            <a:ext cx="4048125" cy="1362075"/>
            <a:chOff x="480" y="904"/>
            <a:chExt cx="2550" cy="858"/>
          </a:xfrm>
        </p:grpSpPr>
        <p:grpSp>
          <p:nvGrpSpPr>
            <p:cNvPr id="12" name="Group 53"/>
            <p:cNvGrpSpPr>
              <a:grpSpLocks/>
            </p:cNvGrpSpPr>
            <p:nvPr/>
          </p:nvGrpSpPr>
          <p:grpSpPr bwMode="auto">
            <a:xfrm>
              <a:off x="480" y="1248"/>
              <a:ext cx="1645" cy="514"/>
              <a:chOff x="480" y="1248"/>
              <a:chExt cx="1645" cy="514"/>
            </a:xfrm>
          </p:grpSpPr>
          <p:sp>
            <p:nvSpPr>
              <p:cNvPr id="54289" name="Rectangle 54"/>
              <p:cNvSpPr>
                <a:spLocks noChangeArrowheads="1"/>
              </p:cNvSpPr>
              <p:nvPr/>
            </p:nvSpPr>
            <p:spPr bwMode="auto">
              <a:xfrm flipH="1">
                <a:off x="480" y="1306"/>
                <a:ext cx="1201" cy="252"/>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000" b="1" dirty="0">
                    <a:solidFill>
                      <a:srgbClr val="663300"/>
                    </a:solidFill>
                    <a:latin typeface="+mj-lt"/>
                  </a:rPr>
                  <a:t>Polymerase III</a:t>
                </a:r>
              </a:p>
            </p:txBody>
          </p:sp>
          <p:sp>
            <p:nvSpPr>
              <p:cNvPr id="54290" name="Rectangle 55"/>
              <p:cNvSpPr>
                <a:spLocks noChangeArrowheads="1"/>
              </p:cNvSpPr>
              <p:nvPr/>
            </p:nvSpPr>
            <p:spPr bwMode="auto">
              <a:xfrm flipH="1">
                <a:off x="720" y="1510"/>
                <a:ext cx="1284" cy="252"/>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000" b="1" dirty="0">
                    <a:solidFill>
                      <a:srgbClr val="663300"/>
                    </a:solidFill>
                    <a:latin typeface="+mj-lt"/>
                  </a:rPr>
                  <a:t>Lagging strand</a:t>
                </a:r>
              </a:p>
            </p:txBody>
          </p:sp>
          <p:sp>
            <p:nvSpPr>
              <p:cNvPr id="54291" name="Line 56"/>
              <p:cNvSpPr>
                <a:spLocks noChangeShapeType="1"/>
              </p:cNvSpPr>
              <p:nvPr/>
            </p:nvSpPr>
            <p:spPr bwMode="auto">
              <a:xfrm rot="164618" flipH="1" flipV="1">
                <a:off x="1746" y="1355"/>
                <a:ext cx="192" cy="123"/>
              </a:xfrm>
              <a:prstGeom prst="line">
                <a:avLst/>
              </a:prstGeom>
              <a:noFill/>
              <a:ln w="57150">
                <a:solidFill>
                  <a:srgbClr val="804000"/>
                </a:solidFill>
                <a:round/>
                <a:headEnd/>
                <a:tailEnd/>
              </a:ln>
              <a:extLst/>
            </p:spPr>
            <p:txBody>
              <a:bodyPr wrap="none" anchor="ctr"/>
              <a:lstStyle/>
              <a:p>
                <a:pPr>
                  <a:defRPr/>
                </a:pPr>
                <a:endParaRPr lang="en-CA">
                  <a:latin typeface="+mj-lt"/>
                </a:endParaRPr>
              </a:p>
            </p:txBody>
          </p:sp>
          <p:sp>
            <p:nvSpPr>
              <p:cNvPr id="54292" name="Line 57"/>
              <p:cNvSpPr>
                <a:spLocks noChangeShapeType="1"/>
              </p:cNvSpPr>
              <p:nvPr/>
            </p:nvSpPr>
            <p:spPr bwMode="auto">
              <a:xfrm rot="164618" flipH="1" flipV="1">
                <a:off x="1933" y="1481"/>
                <a:ext cx="192" cy="123"/>
              </a:xfrm>
              <a:prstGeom prst="line">
                <a:avLst/>
              </a:prstGeom>
              <a:noFill/>
              <a:ln w="152400">
                <a:solidFill>
                  <a:schemeClr val="tx1"/>
                </a:solidFill>
                <a:round/>
                <a:headEnd/>
                <a:tailEnd/>
              </a:ln>
              <a:extLst/>
            </p:spPr>
            <p:txBody>
              <a:bodyPr wrap="none" anchor="ctr"/>
              <a:lstStyle/>
              <a:p>
                <a:pPr>
                  <a:defRPr/>
                </a:pPr>
                <a:endParaRPr lang="en-CA">
                  <a:latin typeface="+mj-lt"/>
                </a:endParaRPr>
              </a:p>
            </p:txBody>
          </p:sp>
          <p:sp>
            <p:nvSpPr>
              <p:cNvPr id="54293" name="AutoShape 58"/>
              <p:cNvSpPr>
                <a:spLocks noChangeArrowheads="1"/>
              </p:cNvSpPr>
              <p:nvPr/>
            </p:nvSpPr>
            <p:spPr bwMode="auto">
              <a:xfrm rot="2046436" flipH="1">
                <a:off x="1536" y="1248"/>
                <a:ext cx="336" cy="144"/>
              </a:xfrm>
              <a:prstGeom prst="rightArrow">
                <a:avLst>
                  <a:gd name="adj1" fmla="val 50000"/>
                  <a:gd name="adj2" fmla="val 58333"/>
                </a:avLst>
              </a:prstGeom>
              <a:solidFill>
                <a:srgbClr val="804000"/>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grpSp>
        <p:sp>
          <p:nvSpPr>
            <p:cNvPr id="54287" name="Rectangle 59"/>
            <p:cNvSpPr>
              <a:spLocks noChangeArrowheads="1"/>
            </p:cNvSpPr>
            <p:nvPr/>
          </p:nvSpPr>
          <p:spPr bwMode="auto">
            <a:xfrm>
              <a:off x="1728" y="904"/>
              <a:ext cx="1302" cy="213"/>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solidFill>
                    <a:srgbClr val="804000"/>
                  </a:solidFill>
                  <a:latin typeface="+mj-lt"/>
                </a:rPr>
                <a:t>Okazaki Fragments</a:t>
              </a:r>
            </a:p>
          </p:txBody>
        </p:sp>
        <p:sp>
          <p:nvSpPr>
            <p:cNvPr id="54288" name="Rectangle 60"/>
            <p:cNvSpPr>
              <a:spLocks noChangeArrowheads="1"/>
            </p:cNvSpPr>
            <p:nvPr/>
          </p:nvSpPr>
          <p:spPr bwMode="auto">
            <a:xfrm>
              <a:off x="1872" y="1104"/>
              <a:ext cx="188" cy="213"/>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solidFill>
                    <a:srgbClr val="804000"/>
                  </a:solidFill>
                  <a:latin typeface="+mj-lt"/>
                </a:rPr>
                <a:t>1</a:t>
              </a:r>
            </a:p>
          </p:txBody>
        </p:sp>
      </p:grpSp>
      <p:sp>
        <p:nvSpPr>
          <p:cNvPr id="63499" name="TextBox 3"/>
          <p:cNvSpPr txBox="1">
            <a:spLocks noChangeArrowheads="1"/>
          </p:cNvSpPr>
          <p:nvPr/>
        </p:nvSpPr>
        <p:spPr bwMode="auto">
          <a:xfrm>
            <a:off x="1173427" y="76200"/>
            <a:ext cx="71956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buNone/>
            </a:pPr>
            <a:r>
              <a:rPr lang="en-US" sz="2800" b="1" dirty="0">
                <a:solidFill>
                  <a:srgbClr val="C00000"/>
                </a:solidFill>
              </a:rPr>
              <a:t>Problem – 2 </a:t>
            </a:r>
            <a:r>
              <a:rPr lang="en-US" sz="2800" b="1" dirty="0"/>
              <a:t>: Free 3’ OH group required </a:t>
            </a:r>
          </a:p>
        </p:txBody>
      </p:sp>
      <p:pic>
        <p:nvPicPr>
          <p:cNvPr id="67" name="Picture 2"/>
          <p:cNvPicPr>
            <a:picLocks noChangeAspect="1" noChangeArrowheads="1"/>
          </p:cNvPicPr>
          <p:nvPr/>
        </p:nvPicPr>
        <p:blipFill rotWithShape="1">
          <a:blip r:embed="rId3" cstate="print">
            <a:extLst/>
          </a:blip>
          <a:srcRect l="3030" t="32525" r="64952" b="34949"/>
          <a:stretch/>
        </p:blipFill>
        <p:spPr bwMode="auto">
          <a:xfrm>
            <a:off x="957618" y="3557981"/>
            <a:ext cx="2395182" cy="1166419"/>
          </a:xfrm>
          <a:prstGeom prst="ellipse">
            <a:avLst/>
          </a:prstGeom>
          <a:noFill/>
          <a:ln>
            <a:noFill/>
          </a:ln>
          <a:extLst/>
        </p:spPr>
      </p:pic>
    </p:spTree>
    <p:extLst>
      <p:ext uri="{BB962C8B-B14F-4D97-AF65-F5344CB8AC3E}">
        <p14:creationId xmlns:p14="http://schemas.microsoft.com/office/powerpoint/2010/main" val="1498704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34" name="Line 3"/>
          <p:cNvSpPr>
            <a:spLocks noChangeShapeType="1"/>
          </p:cNvSpPr>
          <p:nvPr/>
        </p:nvSpPr>
        <p:spPr bwMode="auto">
          <a:xfrm rot="164618" flipH="1" flipV="1">
            <a:off x="4346575" y="3309938"/>
            <a:ext cx="304800" cy="195263"/>
          </a:xfrm>
          <a:prstGeom prst="line">
            <a:avLst/>
          </a:prstGeom>
          <a:noFill/>
          <a:ln w="57150">
            <a:solidFill>
              <a:srgbClr val="804000"/>
            </a:solidFill>
            <a:round/>
            <a:headEnd/>
            <a:tailEnd/>
          </a:ln>
          <a:extLst/>
        </p:spPr>
        <p:txBody>
          <a:bodyPr wrap="none" anchor="ctr"/>
          <a:lstStyle/>
          <a:p>
            <a:pPr>
              <a:defRPr/>
            </a:pPr>
            <a:endParaRPr lang="en-CA">
              <a:latin typeface="+mj-lt"/>
            </a:endParaRPr>
          </a:p>
        </p:txBody>
      </p:sp>
      <p:sp>
        <p:nvSpPr>
          <p:cNvPr id="54335" name="Line 4"/>
          <p:cNvSpPr>
            <a:spLocks noChangeShapeType="1"/>
          </p:cNvSpPr>
          <p:nvPr/>
        </p:nvSpPr>
        <p:spPr bwMode="auto">
          <a:xfrm rot="164618" flipH="1" flipV="1">
            <a:off x="4643438" y="3509963"/>
            <a:ext cx="304800" cy="195263"/>
          </a:xfrm>
          <a:prstGeom prst="line">
            <a:avLst/>
          </a:prstGeom>
          <a:noFill/>
          <a:ln w="152400">
            <a:solidFill>
              <a:schemeClr val="tx1"/>
            </a:solidFill>
            <a:round/>
            <a:headEnd/>
            <a:tailEnd/>
          </a:ln>
          <a:extLst/>
        </p:spPr>
        <p:txBody>
          <a:bodyPr wrap="none" anchor="ctr"/>
          <a:lstStyle/>
          <a:p>
            <a:pPr>
              <a:defRPr/>
            </a:pPr>
            <a:endParaRPr lang="en-CA">
              <a:latin typeface="+mj-lt"/>
            </a:endParaRPr>
          </a:p>
        </p:txBody>
      </p:sp>
      <p:sp>
        <p:nvSpPr>
          <p:cNvPr id="54336" name="Rectangle 5"/>
          <p:cNvSpPr>
            <a:spLocks noChangeArrowheads="1"/>
          </p:cNvSpPr>
          <p:nvPr/>
        </p:nvSpPr>
        <p:spPr bwMode="auto">
          <a:xfrm>
            <a:off x="4546600" y="2936875"/>
            <a:ext cx="298450" cy="338138"/>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solidFill>
                  <a:srgbClr val="804000"/>
                </a:solidFill>
                <a:latin typeface="+mj-lt"/>
              </a:rPr>
              <a:t>3</a:t>
            </a:r>
          </a:p>
        </p:txBody>
      </p:sp>
      <p:grpSp>
        <p:nvGrpSpPr>
          <p:cNvPr id="2" name="Group 6"/>
          <p:cNvGrpSpPr>
            <a:grpSpLocks/>
          </p:cNvGrpSpPr>
          <p:nvPr/>
        </p:nvGrpSpPr>
        <p:grpSpPr bwMode="auto">
          <a:xfrm>
            <a:off x="1295400" y="4724400"/>
            <a:ext cx="3213100" cy="1565275"/>
            <a:chOff x="480" y="2710"/>
            <a:chExt cx="2024" cy="986"/>
          </a:xfrm>
        </p:grpSpPr>
        <p:sp>
          <p:nvSpPr>
            <p:cNvPr id="54329" name="Line 7"/>
            <p:cNvSpPr>
              <a:spLocks noChangeShapeType="1"/>
            </p:cNvSpPr>
            <p:nvPr/>
          </p:nvSpPr>
          <p:spPr bwMode="auto">
            <a:xfrm flipV="1">
              <a:off x="1176" y="2928"/>
              <a:ext cx="1032" cy="768"/>
            </a:xfrm>
            <a:prstGeom prst="line">
              <a:avLst/>
            </a:prstGeom>
            <a:noFill/>
            <a:ln w="57150">
              <a:solidFill>
                <a:srgbClr val="FF0000"/>
              </a:solidFill>
              <a:round/>
              <a:headEnd/>
              <a:tailEnd/>
            </a:ln>
            <a:extLst/>
          </p:spPr>
          <p:txBody>
            <a:bodyPr wrap="none" anchor="ctr"/>
            <a:lstStyle/>
            <a:p>
              <a:pPr>
                <a:defRPr/>
              </a:pPr>
              <a:endParaRPr lang="en-CA">
                <a:latin typeface="+mj-lt"/>
              </a:endParaRPr>
            </a:p>
          </p:txBody>
        </p:sp>
        <p:sp>
          <p:nvSpPr>
            <p:cNvPr id="54330" name="AutoShape 8"/>
            <p:cNvSpPr>
              <a:spLocks noChangeArrowheads="1"/>
            </p:cNvSpPr>
            <p:nvPr/>
          </p:nvSpPr>
          <p:spPr bwMode="auto">
            <a:xfrm rot="-2337404">
              <a:off x="2168" y="2760"/>
              <a:ext cx="336" cy="144"/>
            </a:xfrm>
            <a:prstGeom prst="rightArrow">
              <a:avLst>
                <a:gd name="adj1" fmla="val 50000"/>
                <a:gd name="adj2" fmla="val 58333"/>
              </a:avLst>
            </a:prstGeom>
            <a:solidFill>
              <a:srgbClr val="FF0000"/>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54331" name="Rectangle 9"/>
            <p:cNvSpPr>
              <a:spLocks noChangeArrowheads="1"/>
            </p:cNvSpPr>
            <p:nvPr/>
          </p:nvSpPr>
          <p:spPr bwMode="auto">
            <a:xfrm>
              <a:off x="480" y="2968"/>
              <a:ext cx="1201" cy="252"/>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000" b="1" dirty="0">
                  <a:solidFill>
                    <a:srgbClr val="FF0000"/>
                  </a:solidFill>
                  <a:latin typeface="+mj-lt"/>
                </a:rPr>
                <a:t>Polymerase III</a:t>
              </a:r>
            </a:p>
          </p:txBody>
        </p:sp>
        <p:sp>
          <p:nvSpPr>
            <p:cNvPr id="54332" name="Rectangle 10"/>
            <p:cNvSpPr>
              <a:spLocks noChangeArrowheads="1"/>
            </p:cNvSpPr>
            <p:nvPr/>
          </p:nvSpPr>
          <p:spPr bwMode="auto">
            <a:xfrm rot="19441882">
              <a:off x="1426" y="3031"/>
              <a:ext cx="624" cy="252"/>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000" b="1" dirty="0">
                  <a:solidFill>
                    <a:srgbClr val="FF0000"/>
                  </a:solidFill>
                  <a:latin typeface="+mj-lt"/>
                </a:rPr>
                <a:t>5’ </a:t>
              </a:r>
              <a:r>
                <a:rPr lang="en-US" altLang="en-US" sz="2000" b="1" dirty="0">
                  <a:solidFill>
                    <a:srgbClr val="FF0000"/>
                  </a:solidFill>
                  <a:latin typeface="+mj-lt"/>
                  <a:sym typeface="Symbol" panose="05050102010706020507" pitchFamily="18" charset="2"/>
                </a:rPr>
                <a:t> 3’</a:t>
              </a:r>
              <a:endParaRPr lang="en-US" altLang="en-US" sz="2000" b="1" dirty="0">
                <a:solidFill>
                  <a:srgbClr val="FF0000"/>
                </a:solidFill>
                <a:latin typeface="+mj-lt"/>
              </a:endParaRPr>
            </a:p>
          </p:txBody>
        </p:sp>
        <p:sp>
          <p:nvSpPr>
            <p:cNvPr id="54333" name="Rectangle 11"/>
            <p:cNvSpPr>
              <a:spLocks noChangeArrowheads="1"/>
            </p:cNvSpPr>
            <p:nvPr/>
          </p:nvSpPr>
          <p:spPr bwMode="auto">
            <a:xfrm>
              <a:off x="885" y="2710"/>
              <a:ext cx="1275" cy="252"/>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000" b="1" dirty="0">
                  <a:solidFill>
                    <a:srgbClr val="FF0000"/>
                  </a:solidFill>
                  <a:latin typeface="+mj-lt"/>
                </a:rPr>
                <a:t>Leading strand</a:t>
              </a:r>
            </a:p>
          </p:txBody>
        </p:sp>
      </p:grpSp>
      <p:sp>
        <p:nvSpPr>
          <p:cNvPr id="54311" name="Line 13"/>
          <p:cNvSpPr>
            <a:spLocks noChangeShapeType="1"/>
          </p:cNvSpPr>
          <p:nvPr/>
        </p:nvSpPr>
        <p:spPr bwMode="auto">
          <a:xfrm>
            <a:off x="5410200" y="4308475"/>
            <a:ext cx="2590800" cy="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12" name="Line 14"/>
          <p:cNvSpPr>
            <a:spLocks noChangeShapeType="1"/>
          </p:cNvSpPr>
          <p:nvPr/>
        </p:nvSpPr>
        <p:spPr bwMode="auto">
          <a:xfrm>
            <a:off x="5410200" y="3851275"/>
            <a:ext cx="2590800" cy="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13" name="Line 15"/>
          <p:cNvSpPr>
            <a:spLocks noChangeShapeType="1"/>
          </p:cNvSpPr>
          <p:nvPr/>
        </p:nvSpPr>
        <p:spPr bwMode="auto">
          <a:xfrm flipV="1">
            <a:off x="2514600" y="4308475"/>
            <a:ext cx="2882900" cy="21336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14" name="Line 16"/>
          <p:cNvSpPr>
            <a:spLocks noChangeShapeType="1"/>
          </p:cNvSpPr>
          <p:nvPr/>
        </p:nvSpPr>
        <p:spPr bwMode="auto">
          <a:xfrm>
            <a:off x="2514600" y="1793875"/>
            <a:ext cx="2882900" cy="20574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15" name="Line 17"/>
          <p:cNvSpPr>
            <a:spLocks noChangeShapeType="1"/>
          </p:cNvSpPr>
          <p:nvPr/>
        </p:nvSpPr>
        <p:spPr bwMode="auto">
          <a:xfrm>
            <a:off x="5791200"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16" name="Line 18"/>
          <p:cNvSpPr>
            <a:spLocks noChangeShapeType="1"/>
          </p:cNvSpPr>
          <p:nvPr/>
        </p:nvSpPr>
        <p:spPr bwMode="auto">
          <a:xfrm>
            <a:off x="6096000"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17" name="Line 19"/>
          <p:cNvSpPr>
            <a:spLocks noChangeShapeType="1"/>
          </p:cNvSpPr>
          <p:nvPr/>
        </p:nvSpPr>
        <p:spPr bwMode="auto">
          <a:xfrm>
            <a:off x="6400800"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18" name="Line 20"/>
          <p:cNvSpPr>
            <a:spLocks noChangeShapeType="1"/>
          </p:cNvSpPr>
          <p:nvPr/>
        </p:nvSpPr>
        <p:spPr bwMode="auto">
          <a:xfrm>
            <a:off x="6705600"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19" name="Line 21"/>
          <p:cNvSpPr>
            <a:spLocks noChangeShapeType="1"/>
          </p:cNvSpPr>
          <p:nvPr/>
        </p:nvSpPr>
        <p:spPr bwMode="auto">
          <a:xfrm>
            <a:off x="7010400"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20" name="Line 22"/>
          <p:cNvSpPr>
            <a:spLocks noChangeShapeType="1"/>
          </p:cNvSpPr>
          <p:nvPr/>
        </p:nvSpPr>
        <p:spPr bwMode="auto">
          <a:xfrm>
            <a:off x="7315200"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21" name="Line 23"/>
          <p:cNvSpPr>
            <a:spLocks noChangeShapeType="1"/>
          </p:cNvSpPr>
          <p:nvPr/>
        </p:nvSpPr>
        <p:spPr bwMode="auto">
          <a:xfrm>
            <a:off x="7620000"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22" name="Line 24"/>
          <p:cNvSpPr>
            <a:spLocks noChangeShapeType="1"/>
          </p:cNvSpPr>
          <p:nvPr/>
        </p:nvSpPr>
        <p:spPr bwMode="auto">
          <a:xfrm>
            <a:off x="7924800" y="3851275"/>
            <a:ext cx="0" cy="457200"/>
          </a:xfrm>
          <a:prstGeom prst="line">
            <a:avLst/>
          </a:prstGeom>
          <a:noFill/>
          <a:ln w="57150">
            <a:solidFill>
              <a:schemeClr val="tx1"/>
            </a:solidFill>
            <a:round/>
            <a:headEnd/>
            <a:tailEnd/>
          </a:ln>
          <a:extLst/>
        </p:spPr>
        <p:txBody>
          <a:bodyPr wrap="none" anchor="ctr"/>
          <a:lstStyle/>
          <a:p>
            <a:pPr>
              <a:defRPr/>
            </a:pPr>
            <a:endParaRPr lang="en-CA">
              <a:latin typeface="+mj-lt"/>
            </a:endParaRPr>
          </a:p>
        </p:txBody>
      </p:sp>
      <p:sp>
        <p:nvSpPr>
          <p:cNvPr id="54324" name="Rectangle 26"/>
          <p:cNvSpPr>
            <a:spLocks noChangeArrowheads="1"/>
          </p:cNvSpPr>
          <p:nvPr/>
        </p:nvSpPr>
        <p:spPr bwMode="auto">
          <a:xfrm>
            <a:off x="8077200" y="4219575"/>
            <a:ext cx="355600" cy="338138"/>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latin typeface="+mj-lt"/>
              </a:rPr>
              <a:t>5’</a:t>
            </a:r>
          </a:p>
        </p:txBody>
      </p:sp>
      <p:sp>
        <p:nvSpPr>
          <p:cNvPr id="54325" name="Rectangle 27"/>
          <p:cNvSpPr>
            <a:spLocks noChangeArrowheads="1"/>
          </p:cNvSpPr>
          <p:nvPr/>
        </p:nvSpPr>
        <p:spPr bwMode="auto">
          <a:xfrm>
            <a:off x="2133600" y="1489075"/>
            <a:ext cx="355600" cy="338138"/>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latin typeface="+mj-lt"/>
              </a:rPr>
              <a:t>5’</a:t>
            </a:r>
          </a:p>
        </p:txBody>
      </p:sp>
      <p:sp>
        <p:nvSpPr>
          <p:cNvPr id="54326" name="Rectangle 28"/>
          <p:cNvSpPr>
            <a:spLocks noChangeArrowheads="1"/>
          </p:cNvSpPr>
          <p:nvPr/>
        </p:nvSpPr>
        <p:spPr bwMode="auto">
          <a:xfrm>
            <a:off x="2133600" y="6442075"/>
            <a:ext cx="355600" cy="338138"/>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latin typeface="+mj-lt"/>
              </a:rPr>
              <a:t>3’</a:t>
            </a:r>
          </a:p>
        </p:txBody>
      </p:sp>
      <p:sp>
        <p:nvSpPr>
          <p:cNvPr id="54327" name="Rectangle 29"/>
          <p:cNvSpPr>
            <a:spLocks noChangeArrowheads="1"/>
          </p:cNvSpPr>
          <p:nvPr/>
        </p:nvSpPr>
        <p:spPr bwMode="auto">
          <a:xfrm>
            <a:off x="8077200" y="3597275"/>
            <a:ext cx="355600" cy="338138"/>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latin typeface="+mj-lt"/>
              </a:rPr>
              <a:t>3’</a:t>
            </a:r>
          </a:p>
        </p:txBody>
      </p:sp>
      <p:sp>
        <p:nvSpPr>
          <p:cNvPr id="54328" name="Text Box 30"/>
          <p:cNvSpPr txBox="1">
            <a:spLocks noChangeArrowheads="1"/>
          </p:cNvSpPr>
          <p:nvPr/>
        </p:nvSpPr>
        <p:spPr bwMode="auto">
          <a:xfrm>
            <a:off x="152400" y="706048"/>
            <a:ext cx="8686800" cy="707886"/>
          </a:xfrm>
          <a:prstGeom prst="rect">
            <a:avLst/>
          </a:prstGeom>
          <a:noFill/>
          <a:ln>
            <a:noFill/>
          </a:ln>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0">
              <a:buNone/>
            </a:pPr>
            <a:r>
              <a:rPr lang="en-US" altLang="en-US" sz="2000" kern="0" dirty="0">
                <a:solidFill>
                  <a:srgbClr val="0000FF"/>
                </a:solidFill>
                <a:latin typeface="Arial"/>
              </a:rPr>
              <a:t>RNA primers are replaced with DNA by </a:t>
            </a:r>
            <a:r>
              <a:rPr lang="en-US" altLang="en-US" sz="2000" u="sng" kern="0" dirty="0">
                <a:solidFill>
                  <a:srgbClr val="0000FF"/>
                </a:solidFill>
                <a:latin typeface="Arial"/>
              </a:rPr>
              <a:t>DNA Polymerase I</a:t>
            </a:r>
            <a:r>
              <a:rPr lang="en-US" altLang="en-US" sz="2000" kern="0" dirty="0">
                <a:solidFill>
                  <a:srgbClr val="0000FF"/>
                </a:solidFill>
                <a:latin typeface="Arial"/>
              </a:rPr>
              <a:t>, which has both </a:t>
            </a:r>
            <a:r>
              <a:rPr lang="en-US" altLang="en-US" sz="2000" u="sng" kern="0" dirty="0" err="1">
                <a:solidFill>
                  <a:srgbClr val="0000FF"/>
                </a:solidFill>
                <a:latin typeface="Arial"/>
              </a:rPr>
              <a:t>RNaseH</a:t>
            </a:r>
            <a:r>
              <a:rPr lang="en-US" altLang="en-US" sz="2000" kern="0" dirty="0">
                <a:solidFill>
                  <a:srgbClr val="0000FF"/>
                </a:solidFill>
                <a:latin typeface="Arial"/>
              </a:rPr>
              <a:t> and DNA Polymerase activity. The gaps are sealed by </a:t>
            </a:r>
            <a:r>
              <a:rPr lang="en-US" altLang="en-US" sz="2000" u="sng" kern="0" dirty="0">
                <a:solidFill>
                  <a:srgbClr val="0000FF"/>
                </a:solidFill>
                <a:latin typeface="Arial"/>
              </a:rPr>
              <a:t>Ligase</a:t>
            </a:r>
            <a:endParaRPr lang="en-US" altLang="en-US" sz="2000" kern="0" dirty="0">
              <a:solidFill>
                <a:srgbClr val="0000FF"/>
              </a:solidFill>
              <a:latin typeface="Arial"/>
            </a:endParaRPr>
          </a:p>
        </p:txBody>
      </p:sp>
      <p:grpSp>
        <p:nvGrpSpPr>
          <p:cNvPr id="3" name="Group 31"/>
          <p:cNvGrpSpPr>
            <a:grpSpLocks/>
          </p:cNvGrpSpPr>
          <p:nvPr/>
        </p:nvGrpSpPr>
        <p:grpSpPr bwMode="auto">
          <a:xfrm>
            <a:off x="4953000" y="2085975"/>
            <a:ext cx="1817688" cy="2008188"/>
            <a:chOff x="2784" y="1048"/>
            <a:chExt cx="1145" cy="1265"/>
          </a:xfrm>
        </p:grpSpPr>
        <p:grpSp>
          <p:nvGrpSpPr>
            <p:cNvPr id="4" name="Group 32"/>
            <p:cNvGrpSpPr>
              <a:grpSpLocks/>
            </p:cNvGrpSpPr>
            <p:nvPr/>
          </p:nvGrpSpPr>
          <p:grpSpPr bwMode="auto">
            <a:xfrm>
              <a:off x="2784" y="1462"/>
              <a:ext cx="1145" cy="851"/>
              <a:chOff x="2784" y="1462"/>
              <a:chExt cx="1145" cy="851"/>
            </a:xfrm>
          </p:grpSpPr>
          <p:sp>
            <p:nvSpPr>
              <p:cNvPr id="54309" name="AutoShape 33"/>
              <p:cNvSpPr>
                <a:spLocks noChangeArrowheads="1"/>
              </p:cNvSpPr>
              <p:nvPr/>
            </p:nvSpPr>
            <p:spPr bwMode="auto">
              <a:xfrm>
                <a:off x="2880" y="1968"/>
                <a:ext cx="403" cy="345"/>
              </a:xfrm>
              <a:prstGeom prst="hexagon">
                <a:avLst>
                  <a:gd name="adj" fmla="val 29203"/>
                  <a:gd name="vf" fmla="val 115470"/>
                </a:avLst>
              </a:prstGeom>
              <a:solidFill>
                <a:srgbClr val="0000FF"/>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54310" name="Text Box 34"/>
              <p:cNvSpPr txBox="1">
                <a:spLocks noChangeArrowheads="1"/>
              </p:cNvSpPr>
              <p:nvPr/>
            </p:nvSpPr>
            <p:spPr bwMode="auto">
              <a:xfrm>
                <a:off x="2784" y="1462"/>
                <a:ext cx="1145" cy="523"/>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defRPr/>
                </a:pPr>
                <a:r>
                  <a:rPr lang="en-US" altLang="en-US" sz="1600" b="1" dirty="0">
                    <a:solidFill>
                      <a:srgbClr val="0000FF"/>
                    </a:solidFill>
                    <a:latin typeface="+mj-lt"/>
                  </a:rPr>
                  <a:t>Helicase </a:t>
                </a:r>
              </a:p>
              <a:p>
                <a:pPr algn="ctr">
                  <a:spcBef>
                    <a:spcPct val="0"/>
                  </a:spcBef>
                  <a:buFontTx/>
                  <a:buNone/>
                  <a:defRPr/>
                </a:pPr>
                <a:r>
                  <a:rPr lang="en-US" altLang="en-US" sz="1600" b="1" dirty="0">
                    <a:solidFill>
                      <a:srgbClr val="0000FF"/>
                    </a:solidFill>
                    <a:latin typeface="+mj-lt"/>
                  </a:rPr>
                  <a:t>+</a:t>
                </a:r>
              </a:p>
              <a:p>
                <a:pPr algn="ctr">
                  <a:spcBef>
                    <a:spcPct val="0"/>
                  </a:spcBef>
                  <a:buFontTx/>
                  <a:buNone/>
                  <a:defRPr/>
                </a:pPr>
                <a:r>
                  <a:rPr lang="en-US" altLang="en-US" sz="1600" b="1" dirty="0">
                    <a:solidFill>
                      <a:srgbClr val="0000FF"/>
                    </a:solidFill>
                    <a:latin typeface="+mj-lt"/>
                  </a:rPr>
                  <a:t>Initiator Proteins</a:t>
                </a:r>
                <a:endParaRPr lang="en-US" altLang="en-US" sz="1600" dirty="0">
                  <a:latin typeface="+mj-lt"/>
                </a:endParaRPr>
              </a:p>
            </p:txBody>
          </p:sp>
        </p:grpSp>
        <p:sp>
          <p:nvSpPr>
            <p:cNvPr id="54307" name="Rectangle 35"/>
            <p:cNvSpPr>
              <a:spLocks noChangeArrowheads="1"/>
            </p:cNvSpPr>
            <p:nvPr/>
          </p:nvSpPr>
          <p:spPr bwMode="auto">
            <a:xfrm>
              <a:off x="3016" y="1048"/>
              <a:ext cx="364" cy="213"/>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dirty="0">
                  <a:solidFill>
                    <a:srgbClr val="0000FF"/>
                  </a:solidFill>
                  <a:latin typeface="+mj-lt"/>
                </a:rPr>
                <a:t>ATP</a:t>
              </a:r>
            </a:p>
          </p:txBody>
        </p:sp>
        <p:sp>
          <p:nvSpPr>
            <p:cNvPr id="54308" name="AutoShape 36"/>
            <p:cNvSpPr>
              <a:spLocks noChangeAspect="1" noChangeArrowheads="1"/>
            </p:cNvSpPr>
            <p:nvPr/>
          </p:nvSpPr>
          <p:spPr bwMode="auto">
            <a:xfrm flipV="1">
              <a:off x="3160" y="1096"/>
              <a:ext cx="369" cy="36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1 w 21600"/>
                <a:gd name="T19" fmla="*/ 3161 h 21600"/>
                <a:gd name="T20" fmla="*/ 18439 w 21600"/>
                <a:gd name="T21" fmla="*/ 1843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0000FF"/>
            </a:solidFill>
            <a:ln w="19050">
              <a:solidFill>
                <a:schemeClr val="tx1"/>
              </a:solidFill>
              <a:miter lim="800000"/>
              <a:headEnd/>
              <a:tailEnd/>
            </a:ln>
          </p:spPr>
          <p:txBody>
            <a:bodyPr rot="10800000" wrap="none" anchor="ctr"/>
            <a:lstStyle/>
            <a:p>
              <a:pPr>
                <a:defRPr/>
              </a:pPr>
              <a:endParaRPr lang="en-CA">
                <a:latin typeface="+mj-lt"/>
              </a:endParaRPr>
            </a:p>
          </p:txBody>
        </p:sp>
      </p:grpSp>
      <p:grpSp>
        <p:nvGrpSpPr>
          <p:cNvPr id="5" name="Group 37"/>
          <p:cNvGrpSpPr>
            <a:grpSpLocks/>
          </p:cNvGrpSpPr>
          <p:nvPr/>
        </p:nvGrpSpPr>
        <p:grpSpPr bwMode="auto">
          <a:xfrm>
            <a:off x="2655888" y="1489075"/>
            <a:ext cx="4729162" cy="804863"/>
            <a:chOff x="1337" y="672"/>
            <a:chExt cx="2979" cy="507"/>
          </a:xfrm>
        </p:grpSpPr>
        <p:sp>
          <p:nvSpPr>
            <p:cNvPr id="54302" name="Oval 38"/>
            <p:cNvSpPr>
              <a:spLocks noChangeAspect="1" noChangeArrowheads="1"/>
            </p:cNvSpPr>
            <p:nvPr/>
          </p:nvSpPr>
          <p:spPr bwMode="auto">
            <a:xfrm rot="-553668">
              <a:off x="1337" y="905"/>
              <a:ext cx="115" cy="115"/>
            </a:xfrm>
            <a:prstGeom prst="ellipse">
              <a:avLst/>
            </a:prstGeom>
            <a:solidFill>
              <a:srgbClr val="FF0000"/>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54303" name="Oval 39"/>
            <p:cNvSpPr>
              <a:spLocks noChangeAspect="1" noChangeArrowheads="1"/>
            </p:cNvSpPr>
            <p:nvPr/>
          </p:nvSpPr>
          <p:spPr bwMode="auto">
            <a:xfrm rot="-553668">
              <a:off x="1447" y="984"/>
              <a:ext cx="115" cy="115"/>
            </a:xfrm>
            <a:prstGeom prst="ellipse">
              <a:avLst/>
            </a:prstGeom>
            <a:solidFill>
              <a:srgbClr val="FF0000"/>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54304" name="Oval 40"/>
            <p:cNvSpPr>
              <a:spLocks noChangeAspect="1" noChangeArrowheads="1"/>
            </p:cNvSpPr>
            <p:nvPr/>
          </p:nvSpPr>
          <p:spPr bwMode="auto">
            <a:xfrm rot="-553668">
              <a:off x="1557" y="1064"/>
              <a:ext cx="115" cy="115"/>
            </a:xfrm>
            <a:prstGeom prst="ellipse">
              <a:avLst/>
            </a:prstGeom>
            <a:solidFill>
              <a:srgbClr val="FF0000"/>
            </a:solidFill>
            <a:ln w="1905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54305" name="Text Box 41"/>
            <p:cNvSpPr txBox="1">
              <a:spLocks noChangeArrowheads="1"/>
            </p:cNvSpPr>
            <p:nvPr/>
          </p:nvSpPr>
          <p:spPr bwMode="auto">
            <a:xfrm>
              <a:off x="1392" y="672"/>
              <a:ext cx="2924" cy="252"/>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000" b="1" dirty="0">
                  <a:solidFill>
                    <a:srgbClr val="FF0000"/>
                  </a:solidFill>
                  <a:latin typeface="+mj-lt"/>
                </a:rPr>
                <a:t>SSB (</a:t>
              </a:r>
              <a:r>
                <a:rPr lang="en-US" altLang="en-US" sz="2000" b="1" u="sng" dirty="0">
                  <a:solidFill>
                    <a:srgbClr val="FF0000"/>
                  </a:solidFill>
                  <a:latin typeface="+mj-lt"/>
                </a:rPr>
                <a:t>s</a:t>
              </a:r>
              <a:r>
                <a:rPr lang="en-US" altLang="en-US" sz="2000" b="1" dirty="0">
                  <a:solidFill>
                    <a:srgbClr val="FF0000"/>
                  </a:solidFill>
                  <a:latin typeface="+mj-lt"/>
                </a:rPr>
                <a:t>ingle </a:t>
              </a:r>
              <a:r>
                <a:rPr lang="en-US" altLang="en-US" sz="2000" b="1" u="sng" dirty="0">
                  <a:solidFill>
                    <a:srgbClr val="FF0000"/>
                  </a:solidFill>
                  <a:latin typeface="+mj-lt"/>
                </a:rPr>
                <a:t>s</a:t>
              </a:r>
              <a:r>
                <a:rPr lang="en-US" altLang="en-US" sz="2000" b="1" dirty="0">
                  <a:solidFill>
                    <a:srgbClr val="FF0000"/>
                  </a:solidFill>
                  <a:latin typeface="+mj-lt"/>
                </a:rPr>
                <a:t>trand </a:t>
              </a:r>
              <a:r>
                <a:rPr lang="en-US" altLang="en-US" sz="2000" b="1" u="sng" dirty="0">
                  <a:solidFill>
                    <a:srgbClr val="FF0000"/>
                  </a:solidFill>
                  <a:latin typeface="+mj-lt"/>
                </a:rPr>
                <a:t>b</a:t>
              </a:r>
              <a:r>
                <a:rPr lang="en-US" altLang="en-US" sz="2000" b="1" dirty="0">
                  <a:solidFill>
                    <a:srgbClr val="FF0000"/>
                  </a:solidFill>
                  <a:latin typeface="+mj-lt"/>
                </a:rPr>
                <a:t>inding) Proteins</a:t>
              </a:r>
              <a:endParaRPr lang="en-US" altLang="en-US" sz="2000" dirty="0">
                <a:latin typeface="+mj-lt"/>
              </a:endParaRPr>
            </a:p>
          </p:txBody>
        </p:sp>
      </p:grpSp>
      <p:sp>
        <p:nvSpPr>
          <p:cNvPr id="54298" name="Line 43"/>
          <p:cNvSpPr>
            <a:spLocks noChangeShapeType="1"/>
          </p:cNvSpPr>
          <p:nvPr/>
        </p:nvSpPr>
        <p:spPr bwMode="auto">
          <a:xfrm flipV="1">
            <a:off x="2413000" y="6061075"/>
            <a:ext cx="304800" cy="228600"/>
          </a:xfrm>
          <a:prstGeom prst="line">
            <a:avLst/>
          </a:prstGeom>
          <a:noFill/>
          <a:ln w="152400">
            <a:solidFill>
              <a:schemeClr val="tx1"/>
            </a:solidFill>
            <a:round/>
            <a:headEnd/>
            <a:tailEnd/>
          </a:ln>
          <a:extLst/>
        </p:spPr>
        <p:txBody>
          <a:bodyPr wrap="none" anchor="ctr"/>
          <a:lstStyle/>
          <a:p>
            <a:pPr>
              <a:defRPr/>
            </a:pPr>
            <a:endParaRPr lang="en-CA">
              <a:latin typeface="+mj-lt"/>
            </a:endParaRPr>
          </a:p>
        </p:txBody>
      </p:sp>
      <p:sp>
        <p:nvSpPr>
          <p:cNvPr id="54299" name="Rectangle 44"/>
          <p:cNvSpPr>
            <a:spLocks noChangeArrowheads="1"/>
          </p:cNvSpPr>
          <p:nvPr/>
        </p:nvSpPr>
        <p:spPr bwMode="auto">
          <a:xfrm>
            <a:off x="838200" y="5791200"/>
            <a:ext cx="1614488" cy="400050"/>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000" b="1" dirty="0">
                <a:latin typeface="+mj-lt"/>
              </a:rPr>
              <a:t>RNA Primer</a:t>
            </a:r>
            <a:endParaRPr lang="en-US" altLang="en-US" sz="2000" b="1" dirty="0">
              <a:solidFill>
                <a:srgbClr val="FF0000"/>
              </a:solidFill>
              <a:latin typeface="+mj-lt"/>
            </a:endParaRPr>
          </a:p>
        </p:txBody>
      </p:sp>
      <p:sp>
        <p:nvSpPr>
          <p:cNvPr id="54296" name="Line 49"/>
          <p:cNvSpPr>
            <a:spLocks noChangeShapeType="1"/>
          </p:cNvSpPr>
          <p:nvPr/>
        </p:nvSpPr>
        <p:spPr bwMode="auto">
          <a:xfrm rot="164618" flipH="1" flipV="1">
            <a:off x="3813175" y="2928938"/>
            <a:ext cx="304800" cy="195263"/>
          </a:xfrm>
          <a:prstGeom prst="line">
            <a:avLst/>
          </a:prstGeom>
          <a:noFill/>
          <a:ln w="57150">
            <a:solidFill>
              <a:srgbClr val="804000"/>
            </a:solidFill>
            <a:round/>
            <a:headEnd/>
            <a:tailEnd/>
          </a:ln>
          <a:extLst/>
        </p:spPr>
        <p:txBody>
          <a:bodyPr wrap="none" anchor="ctr"/>
          <a:lstStyle/>
          <a:p>
            <a:pPr>
              <a:defRPr/>
            </a:pPr>
            <a:endParaRPr lang="en-CA">
              <a:latin typeface="+mj-lt"/>
            </a:endParaRPr>
          </a:p>
        </p:txBody>
      </p:sp>
      <p:sp>
        <p:nvSpPr>
          <p:cNvPr id="54297" name="Line 50"/>
          <p:cNvSpPr>
            <a:spLocks noChangeShapeType="1"/>
          </p:cNvSpPr>
          <p:nvPr/>
        </p:nvSpPr>
        <p:spPr bwMode="auto">
          <a:xfrm rot="164618" flipH="1" flipV="1">
            <a:off x="4110038" y="3128963"/>
            <a:ext cx="304800" cy="195263"/>
          </a:xfrm>
          <a:prstGeom prst="line">
            <a:avLst/>
          </a:prstGeom>
          <a:noFill/>
          <a:ln w="152400">
            <a:solidFill>
              <a:schemeClr val="tx1"/>
            </a:solidFill>
            <a:round/>
            <a:headEnd/>
            <a:tailEnd/>
          </a:ln>
          <a:extLst/>
        </p:spPr>
        <p:txBody>
          <a:bodyPr wrap="none" anchor="ctr"/>
          <a:lstStyle/>
          <a:p>
            <a:pPr>
              <a:defRPr/>
            </a:pPr>
            <a:endParaRPr lang="en-CA">
              <a:latin typeface="+mj-lt"/>
            </a:endParaRPr>
          </a:p>
        </p:txBody>
      </p:sp>
      <p:sp>
        <p:nvSpPr>
          <p:cNvPr id="54295" name="Rectangle 51"/>
          <p:cNvSpPr>
            <a:spLocks noChangeArrowheads="1"/>
          </p:cNvSpPr>
          <p:nvPr/>
        </p:nvSpPr>
        <p:spPr bwMode="auto">
          <a:xfrm>
            <a:off x="4064000" y="2581275"/>
            <a:ext cx="298450" cy="338138"/>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solidFill>
                  <a:srgbClr val="804000"/>
                </a:solidFill>
                <a:latin typeface="+mj-lt"/>
              </a:rPr>
              <a:t>2</a:t>
            </a:r>
          </a:p>
        </p:txBody>
      </p:sp>
      <p:sp>
        <p:nvSpPr>
          <p:cNvPr id="54289" name="Rectangle 54"/>
          <p:cNvSpPr>
            <a:spLocks noChangeArrowheads="1"/>
          </p:cNvSpPr>
          <p:nvPr/>
        </p:nvSpPr>
        <p:spPr bwMode="auto">
          <a:xfrm flipH="1">
            <a:off x="1295400" y="2495550"/>
            <a:ext cx="1906588" cy="400050"/>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000" b="1" dirty="0">
                <a:solidFill>
                  <a:srgbClr val="663300"/>
                </a:solidFill>
                <a:latin typeface="+mj-lt"/>
              </a:rPr>
              <a:t>Polymerase III</a:t>
            </a:r>
          </a:p>
        </p:txBody>
      </p:sp>
      <p:sp>
        <p:nvSpPr>
          <p:cNvPr id="54290" name="Rectangle 55"/>
          <p:cNvSpPr>
            <a:spLocks noChangeArrowheads="1"/>
          </p:cNvSpPr>
          <p:nvPr/>
        </p:nvSpPr>
        <p:spPr bwMode="auto">
          <a:xfrm flipH="1">
            <a:off x="1676400" y="2819400"/>
            <a:ext cx="2038350" cy="400050"/>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000" b="1" dirty="0">
                <a:solidFill>
                  <a:srgbClr val="663300"/>
                </a:solidFill>
                <a:latin typeface="+mj-lt"/>
              </a:rPr>
              <a:t>Lagging strand</a:t>
            </a:r>
          </a:p>
        </p:txBody>
      </p:sp>
      <p:sp>
        <p:nvSpPr>
          <p:cNvPr id="54291" name="Line 56"/>
          <p:cNvSpPr>
            <a:spLocks noChangeShapeType="1"/>
          </p:cNvSpPr>
          <p:nvPr/>
        </p:nvSpPr>
        <p:spPr bwMode="auto">
          <a:xfrm rot="164618" flipH="1" flipV="1">
            <a:off x="3305175" y="2573338"/>
            <a:ext cx="304800" cy="195263"/>
          </a:xfrm>
          <a:prstGeom prst="line">
            <a:avLst/>
          </a:prstGeom>
          <a:noFill/>
          <a:ln w="57150">
            <a:solidFill>
              <a:srgbClr val="804000"/>
            </a:solidFill>
            <a:round/>
            <a:headEnd/>
            <a:tailEnd/>
          </a:ln>
          <a:extLst/>
        </p:spPr>
        <p:txBody>
          <a:bodyPr wrap="none" anchor="ctr"/>
          <a:lstStyle/>
          <a:p>
            <a:pPr>
              <a:defRPr/>
            </a:pPr>
            <a:endParaRPr lang="en-CA">
              <a:latin typeface="+mj-lt"/>
            </a:endParaRPr>
          </a:p>
        </p:txBody>
      </p:sp>
      <p:sp>
        <p:nvSpPr>
          <p:cNvPr id="54292" name="Line 57"/>
          <p:cNvSpPr>
            <a:spLocks noChangeShapeType="1"/>
          </p:cNvSpPr>
          <p:nvPr/>
        </p:nvSpPr>
        <p:spPr bwMode="auto">
          <a:xfrm rot="164618" flipH="1" flipV="1">
            <a:off x="3602038" y="2773363"/>
            <a:ext cx="304800" cy="195263"/>
          </a:xfrm>
          <a:prstGeom prst="line">
            <a:avLst/>
          </a:prstGeom>
          <a:noFill/>
          <a:ln w="152400">
            <a:solidFill>
              <a:schemeClr val="tx1"/>
            </a:solidFill>
            <a:round/>
            <a:headEnd/>
            <a:tailEnd/>
          </a:ln>
          <a:extLst/>
        </p:spPr>
        <p:txBody>
          <a:bodyPr wrap="none" anchor="ctr"/>
          <a:lstStyle/>
          <a:p>
            <a:pPr>
              <a:defRPr/>
            </a:pPr>
            <a:endParaRPr lang="en-CA">
              <a:latin typeface="+mj-lt"/>
            </a:endParaRPr>
          </a:p>
        </p:txBody>
      </p:sp>
      <p:sp>
        <p:nvSpPr>
          <p:cNvPr id="54293" name="AutoShape 58"/>
          <p:cNvSpPr>
            <a:spLocks noChangeArrowheads="1"/>
          </p:cNvSpPr>
          <p:nvPr/>
        </p:nvSpPr>
        <p:spPr bwMode="auto">
          <a:xfrm rot="2046436" flipH="1">
            <a:off x="2971800" y="2403475"/>
            <a:ext cx="533400" cy="228600"/>
          </a:xfrm>
          <a:prstGeom prst="rightArrow">
            <a:avLst>
              <a:gd name="adj1" fmla="val 50000"/>
              <a:gd name="adj2" fmla="val 58333"/>
            </a:avLst>
          </a:prstGeom>
          <a:solidFill>
            <a:srgbClr val="804000"/>
          </a:solidFill>
          <a:ln w="19050">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54287" name="Rectangle 59"/>
          <p:cNvSpPr>
            <a:spLocks noChangeArrowheads="1"/>
          </p:cNvSpPr>
          <p:nvPr/>
        </p:nvSpPr>
        <p:spPr bwMode="auto">
          <a:xfrm>
            <a:off x="3276600" y="1857375"/>
            <a:ext cx="2066925" cy="338138"/>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solidFill>
                  <a:srgbClr val="804000"/>
                </a:solidFill>
                <a:latin typeface="+mj-lt"/>
              </a:rPr>
              <a:t>Okazaki Fragments</a:t>
            </a:r>
          </a:p>
        </p:txBody>
      </p:sp>
      <p:sp>
        <p:nvSpPr>
          <p:cNvPr id="54288" name="Rectangle 60"/>
          <p:cNvSpPr>
            <a:spLocks noChangeArrowheads="1"/>
          </p:cNvSpPr>
          <p:nvPr/>
        </p:nvSpPr>
        <p:spPr bwMode="auto">
          <a:xfrm>
            <a:off x="3505200" y="2174875"/>
            <a:ext cx="298450" cy="338138"/>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600" b="1">
                <a:solidFill>
                  <a:srgbClr val="804000"/>
                </a:solidFill>
                <a:latin typeface="+mj-lt"/>
              </a:rPr>
              <a:t>1</a:t>
            </a:r>
          </a:p>
        </p:txBody>
      </p:sp>
      <p:pic>
        <p:nvPicPr>
          <p:cNvPr id="67" name="Picture 2"/>
          <p:cNvPicPr>
            <a:picLocks noChangeAspect="1" noChangeArrowheads="1"/>
          </p:cNvPicPr>
          <p:nvPr/>
        </p:nvPicPr>
        <p:blipFill rotWithShape="1">
          <a:blip r:embed="rId3" cstate="print">
            <a:extLst/>
          </a:blip>
          <a:srcRect l="3030" t="32525" r="64952" b="34949"/>
          <a:stretch/>
        </p:blipFill>
        <p:spPr bwMode="auto">
          <a:xfrm>
            <a:off x="957618" y="3557981"/>
            <a:ext cx="2395182" cy="1166419"/>
          </a:xfrm>
          <a:prstGeom prst="ellipse">
            <a:avLst/>
          </a:prstGeom>
          <a:noFill/>
          <a:ln>
            <a:noFill/>
          </a:ln>
          <a:extLst/>
        </p:spPr>
      </p:pic>
      <p:sp>
        <p:nvSpPr>
          <p:cNvPr id="66" name="Line 43"/>
          <p:cNvSpPr>
            <a:spLocks noChangeShapeType="1"/>
          </p:cNvSpPr>
          <p:nvPr/>
        </p:nvSpPr>
        <p:spPr bwMode="auto">
          <a:xfrm flipV="1">
            <a:off x="2420938" y="6061075"/>
            <a:ext cx="304800" cy="228600"/>
          </a:xfrm>
          <a:prstGeom prst="line">
            <a:avLst/>
          </a:prstGeom>
          <a:noFill/>
          <a:ln w="152400">
            <a:solidFill>
              <a:schemeClr val="bg1"/>
            </a:solidFill>
            <a:round/>
            <a:headEnd/>
            <a:tailEnd/>
          </a:ln>
          <a:extLst/>
        </p:spPr>
        <p:txBody>
          <a:bodyPr wrap="none" anchor="ctr"/>
          <a:lstStyle/>
          <a:p>
            <a:pPr>
              <a:defRPr/>
            </a:pPr>
            <a:endParaRPr lang="en-CA">
              <a:latin typeface="+mj-lt"/>
            </a:endParaRPr>
          </a:p>
        </p:txBody>
      </p:sp>
      <p:sp>
        <p:nvSpPr>
          <p:cNvPr id="68" name="Line 4"/>
          <p:cNvSpPr>
            <a:spLocks noChangeShapeType="1"/>
          </p:cNvSpPr>
          <p:nvPr/>
        </p:nvSpPr>
        <p:spPr bwMode="auto">
          <a:xfrm rot="164618" flipH="1" flipV="1">
            <a:off x="4644593" y="3503197"/>
            <a:ext cx="304800" cy="195263"/>
          </a:xfrm>
          <a:prstGeom prst="line">
            <a:avLst/>
          </a:prstGeom>
          <a:noFill/>
          <a:ln w="152400">
            <a:solidFill>
              <a:schemeClr val="bg1"/>
            </a:solidFill>
            <a:round/>
            <a:headEnd/>
            <a:tailEnd/>
          </a:ln>
          <a:extLst/>
        </p:spPr>
        <p:txBody>
          <a:bodyPr wrap="none" anchor="ctr"/>
          <a:lstStyle/>
          <a:p>
            <a:pPr>
              <a:defRPr/>
            </a:pPr>
            <a:endParaRPr lang="en-CA">
              <a:latin typeface="+mj-lt"/>
            </a:endParaRPr>
          </a:p>
        </p:txBody>
      </p:sp>
      <p:sp>
        <p:nvSpPr>
          <p:cNvPr id="69" name="Line 4"/>
          <p:cNvSpPr>
            <a:spLocks noChangeShapeType="1"/>
          </p:cNvSpPr>
          <p:nvPr/>
        </p:nvSpPr>
        <p:spPr bwMode="auto">
          <a:xfrm rot="164618" flipH="1" flipV="1">
            <a:off x="4110039" y="3128965"/>
            <a:ext cx="304800" cy="195263"/>
          </a:xfrm>
          <a:prstGeom prst="line">
            <a:avLst/>
          </a:prstGeom>
          <a:noFill/>
          <a:ln w="152400">
            <a:solidFill>
              <a:schemeClr val="bg1"/>
            </a:solidFill>
            <a:round/>
            <a:headEnd/>
            <a:tailEnd/>
          </a:ln>
          <a:extLst/>
        </p:spPr>
        <p:txBody>
          <a:bodyPr wrap="none" anchor="ctr"/>
          <a:lstStyle/>
          <a:p>
            <a:pPr>
              <a:defRPr/>
            </a:pPr>
            <a:endParaRPr lang="en-CA">
              <a:latin typeface="+mj-lt"/>
            </a:endParaRPr>
          </a:p>
        </p:txBody>
      </p:sp>
      <p:sp>
        <p:nvSpPr>
          <p:cNvPr id="70" name="Line 4"/>
          <p:cNvSpPr>
            <a:spLocks noChangeShapeType="1"/>
          </p:cNvSpPr>
          <p:nvPr/>
        </p:nvSpPr>
        <p:spPr bwMode="auto">
          <a:xfrm rot="164618" flipH="1" flipV="1">
            <a:off x="3603772" y="2775600"/>
            <a:ext cx="304800" cy="195263"/>
          </a:xfrm>
          <a:prstGeom prst="line">
            <a:avLst/>
          </a:prstGeom>
          <a:noFill/>
          <a:ln w="152400">
            <a:solidFill>
              <a:schemeClr val="bg1"/>
            </a:solidFill>
            <a:round/>
            <a:headEnd/>
            <a:tailEnd/>
          </a:ln>
          <a:extLst/>
        </p:spPr>
        <p:txBody>
          <a:bodyPr wrap="none" anchor="ctr"/>
          <a:lstStyle/>
          <a:p>
            <a:pPr>
              <a:defRPr/>
            </a:pPr>
            <a:endParaRPr lang="en-CA">
              <a:latin typeface="+mj-lt"/>
            </a:endParaRPr>
          </a:p>
        </p:txBody>
      </p:sp>
      <p:cxnSp>
        <p:nvCxnSpPr>
          <p:cNvPr id="6" name="Straight Connector 5"/>
          <p:cNvCxnSpPr/>
          <p:nvPr/>
        </p:nvCxnSpPr>
        <p:spPr>
          <a:xfrm flipH="1" flipV="1">
            <a:off x="3692122" y="2832996"/>
            <a:ext cx="276887" cy="193573"/>
          </a:xfrm>
          <a:prstGeom prst="line">
            <a:avLst/>
          </a:prstGeom>
          <a:ln w="57150">
            <a:solidFill>
              <a:srgbClr val="6633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flipV="1">
            <a:off x="4144610" y="3148170"/>
            <a:ext cx="313090" cy="228443"/>
          </a:xfrm>
          <a:prstGeom prst="line">
            <a:avLst/>
          </a:prstGeom>
          <a:ln w="57150">
            <a:solidFill>
              <a:srgbClr val="6633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407025" y="6076394"/>
            <a:ext cx="270745" cy="20372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Rectangle 63"/>
          <p:cNvSpPr>
            <a:spLocks noChangeArrowheads="1"/>
          </p:cNvSpPr>
          <p:nvPr/>
        </p:nvSpPr>
        <p:spPr bwMode="auto">
          <a:xfrm>
            <a:off x="5646801" y="5707062"/>
            <a:ext cx="3039999" cy="369332"/>
          </a:xfrm>
          <a:prstGeom prst="rect">
            <a:avLst/>
          </a:prstGeom>
          <a:noFill/>
          <a:ln>
            <a:noFill/>
          </a:ln>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800" b="1" dirty="0">
                <a:latin typeface="+mj-lt"/>
              </a:rPr>
              <a:t>Gaps are sealed by ligase</a:t>
            </a:r>
          </a:p>
        </p:txBody>
      </p:sp>
      <p:cxnSp>
        <p:nvCxnSpPr>
          <p:cNvPr id="80" name="Straight Connector 79"/>
          <p:cNvCxnSpPr/>
          <p:nvPr/>
        </p:nvCxnSpPr>
        <p:spPr>
          <a:xfrm flipH="1" flipV="1">
            <a:off x="4668995" y="3532139"/>
            <a:ext cx="305366" cy="232971"/>
          </a:xfrm>
          <a:prstGeom prst="line">
            <a:avLst/>
          </a:prstGeom>
          <a:ln w="57150">
            <a:solidFill>
              <a:srgbClr val="663300"/>
            </a:solidFill>
          </a:ln>
        </p:spPr>
        <p:style>
          <a:lnRef idx="1">
            <a:schemeClr val="accent1"/>
          </a:lnRef>
          <a:fillRef idx="0">
            <a:schemeClr val="accent1"/>
          </a:fillRef>
          <a:effectRef idx="0">
            <a:schemeClr val="accent1"/>
          </a:effectRef>
          <a:fontRef idx="minor">
            <a:schemeClr val="tx1"/>
          </a:fontRef>
        </p:style>
      </p:cxnSp>
      <p:grpSp>
        <p:nvGrpSpPr>
          <p:cNvPr id="7" name="Group 61"/>
          <p:cNvGrpSpPr>
            <a:grpSpLocks/>
          </p:cNvGrpSpPr>
          <p:nvPr/>
        </p:nvGrpSpPr>
        <p:grpSpPr bwMode="auto">
          <a:xfrm>
            <a:off x="2743200" y="3698875"/>
            <a:ext cx="6477000" cy="2438400"/>
            <a:chOff x="1392" y="2064"/>
            <a:chExt cx="4080" cy="1536"/>
          </a:xfrm>
        </p:grpSpPr>
        <p:sp>
          <p:nvSpPr>
            <p:cNvPr id="54283" name="Line 62"/>
            <p:cNvSpPr>
              <a:spLocks noChangeShapeType="1"/>
            </p:cNvSpPr>
            <p:nvPr/>
          </p:nvSpPr>
          <p:spPr bwMode="auto">
            <a:xfrm>
              <a:off x="2710" y="2064"/>
              <a:ext cx="528" cy="768"/>
            </a:xfrm>
            <a:prstGeom prst="line">
              <a:avLst/>
            </a:prstGeom>
            <a:noFill/>
            <a:ln w="19050">
              <a:solidFill>
                <a:srgbClr val="FF4D0C"/>
              </a:solidFill>
              <a:round/>
              <a:headEnd type="triangle" w="med" len="med"/>
              <a:tailEnd/>
            </a:ln>
            <a:extLst/>
          </p:spPr>
          <p:txBody>
            <a:bodyPr wrap="none" anchor="ctr"/>
            <a:lstStyle/>
            <a:p>
              <a:pPr>
                <a:defRPr/>
              </a:pPr>
              <a:endParaRPr lang="en-CA">
                <a:latin typeface="+mj-lt"/>
              </a:endParaRPr>
            </a:p>
          </p:txBody>
        </p:sp>
        <p:sp>
          <p:nvSpPr>
            <p:cNvPr id="54284" name="Rectangle 63"/>
            <p:cNvSpPr>
              <a:spLocks noChangeArrowheads="1"/>
            </p:cNvSpPr>
            <p:nvPr/>
          </p:nvSpPr>
          <p:spPr bwMode="auto">
            <a:xfrm>
              <a:off x="3216" y="2728"/>
              <a:ext cx="2256" cy="582"/>
            </a:xfrm>
            <a:prstGeom prst="rect">
              <a:avLst/>
            </a:prstGeom>
            <a:noFill/>
            <a:ln>
              <a:noFill/>
            </a:ln>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1800" b="1" dirty="0">
                  <a:latin typeface="+mj-lt"/>
                </a:rPr>
                <a:t>RNA primer replaced by </a:t>
              </a:r>
              <a:r>
                <a:rPr lang="en-US" altLang="en-US" sz="1800" b="1" u="sng" dirty="0">
                  <a:latin typeface="+mj-lt"/>
                </a:rPr>
                <a:t>polymerase I (inherent </a:t>
              </a:r>
              <a:r>
                <a:rPr lang="en-US" altLang="en-US" sz="1800" b="1" u="sng" dirty="0" err="1">
                  <a:latin typeface="+mj-lt"/>
                </a:rPr>
                <a:t>RNaseH</a:t>
              </a:r>
              <a:r>
                <a:rPr lang="en-US" altLang="en-US" sz="1800" b="1" u="sng" dirty="0">
                  <a:latin typeface="+mj-lt"/>
                </a:rPr>
                <a:t>)</a:t>
              </a:r>
              <a:endParaRPr lang="en-US" altLang="en-US" sz="1800" b="1" dirty="0">
                <a:latin typeface="+mj-lt"/>
              </a:endParaRPr>
            </a:p>
          </p:txBody>
        </p:sp>
        <p:sp>
          <p:nvSpPr>
            <p:cNvPr id="54285" name="Line 64"/>
            <p:cNvSpPr>
              <a:spLocks noChangeShapeType="1"/>
            </p:cNvSpPr>
            <p:nvPr/>
          </p:nvSpPr>
          <p:spPr bwMode="auto">
            <a:xfrm flipV="1">
              <a:off x="1392" y="2832"/>
              <a:ext cx="1846" cy="768"/>
            </a:xfrm>
            <a:prstGeom prst="line">
              <a:avLst/>
            </a:prstGeom>
            <a:noFill/>
            <a:ln w="19050">
              <a:solidFill>
                <a:srgbClr val="FF4D0C"/>
              </a:solidFill>
              <a:round/>
              <a:headEnd type="triangle" w="med" len="med"/>
              <a:tailEnd/>
            </a:ln>
            <a:extLst/>
          </p:spPr>
          <p:txBody>
            <a:bodyPr wrap="none" anchor="ctr"/>
            <a:lstStyle/>
            <a:p>
              <a:pPr>
                <a:defRPr/>
              </a:pPr>
              <a:endParaRPr lang="en-CA">
                <a:latin typeface="+mj-lt"/>
              </a:endParaRPr>
            </a:p>
          </p:txBody>
        </p:sp>
      </p:grpSp>
      <p:cxnSp>
        <p:nvCxnSpPr>
          <p:cNvPr id="23" name="Straight Connector 22"/>
          <p:cNvCxnSpPr/>
          <p:nvPr/>
        </p:nvCxnSpPr>
        <p:spPr>
          <a:xfrm flipV="1">
            <a:off x="2584489" y="5976073"/>
            <a:ext cx="227844" cy="17426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flipV="1">
            <a:off x="4526210" y="3429597"/>
            <a:ext cx="305366" cy="224829"/>
          </a:xfrm>
          <a:prstGeom prst="line">
            <a:avLst/>
          </a:prstGeom>
          <a:ln w="57150">
            <a:solidFill>
              <a:srgbClr val="6633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54334" idx="1"/>
          </p:cNvCxnSpPr>
          <p:nvPr/>
        </p:nvCxnSpPr>
        <p:spPr>
          <a:xfrm flipH="1" flipV="1">
            <a:off x="4021543" y="3066035"/>
            <a:ext cx="329880" cy="236720"/>
          </a:xfrm>
          <a:prstGeom prst="line">
            <a:avLst/>
          </a:prstGeom>
          <a:ln w="57150">
            <a:solidFill>
              <a:srgbClr val="6633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3568700" y="2747312"/>
            <a:ext cx="276887" cy="193573"/>
          </a:xfrm>
          <a:prstGeom prst="line">
            <a:avLst/>
          </a:prstGeom>
          <a:ln w="57150">
            <a:solidFill>
              <a:srgbClr val="663300"/>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E31F3ED-BF01-4E01-86D9-7E4F42637581}"/>
              </a:ext>
            </a:extLst>
          </p:cNvPr>
          <p:cNvSpPr txBox="1"/>
          <p:nvPr/>
        </p:nvSpPr>
        <p:spPr>
          <a:xfrm>
            <a:off x="325362" y="120246"/>
            <a:ext cx="8479972" cy="523220"/>
          </a:xfrm>
          <a:prstGeom prst="rect">
            <a:avLst/>
          </a:prstGeom>
          <a:noFill/>
        </p:spPr>
        <p:txBody>
          <a:bodyPr wrap="square" rtlCol="0">
            <a:spAutoFit/>
          </a:bodyPr>
          <a:lstStyle/>
          <a:p>
            <a:pPr algn="ctr"/>
            <a:r>
              <a:rPr lang="en-US" sz="2800" b="1" dirty="0">
                <a:solidFill>
                  <a:srgbClr val="C00000"/>
                </a:solidFill>
              </a:rPr>
              <a:t>Problem -3 : </a:t>
            </a:r>
            <a:r>
              <a:rPr lang="en-US" sz="2800" b="1" dirty="0"/>
              <a:t>RNA primers need to be removed</a:t>
            </a:r>
          </a:p>
        </p:txBody>
      </p:sp>
    </p:spTree>
    <p:extLst>
      <p:ext uri="{BB962C8B-B14F-4D97-AF65-F5344CB8AC3E}">
        <p14:creationId xmlns:p14="http://schemas.microsoft.com/office/powerpoint/2010/main" val="2275278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8" grpId="0" animBg="1"/>
      <p:bldP spid="69" grpId="0" animBg="1"/>
      <p:bldP spid="70" grpId="0" animBg="1"/>
      <p:bldP spid="7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639762"/>
          </a:xfrm>
        </p:spPr>
        <p:txBody>
          <a:bodyPr/>
          <a:lstStyle/>
          <a:p>
            <a:r>
              <a:rPr lang="en-GB" sz="3200" b="1" dirty="0">
                <a:solidFill>
                  <a:srgbClr val="C00000"/>
                </a:solidFill>
              </a:rPr>
              <a:t>DNA Replication: Summary</a:t>
            </a:r>
          </a:p>
        </p:txBody>
      </p:sp>
      <p:sp>
        <p:nvSpPr>
          <p:cNvPr id="4" name="Content Placeholder 3"/>
          <p:cNvSpPr>
            <a:spLocks noGrp="1"/>
          </p:cNvSpPr>
          <p:nvPr>
            <p:ph idx="1"/>
          </p:nvPr>
        </p:nvSpPr>
        <p:spPr>
          <a:xfrm>
            <a:off x="457200" y="1219200"/>
            <a:ext cx="8229600" cy="5029200"/>
          </a:xfrm>
        </p:spPr>
        <p:txBody>
          <a:bodyPr/>
          <a:lstStyle/>
          <a:p>
            <a:r>
              <a:rPr lang="en-US" altLang="en-US" sz="2000" dirty="0">
                <a:solidFill>
                  <a:srgbClr val="0000FF"/>
                </a:solidFill>
              </a:rPr>
              <a:t>DNA is unwound by </a:t>
            </a:r>
            <a:r>
              <a:rPr lang="en-US" altLang="en-US" sz="2000" u="sng" dirty="0">
                <a:solidFill>
                  <a:srgbClr val="0000FF"/>
                </a:solidFill>
              </a:rPr>
              <a:t>initiator protein + helicase</a:t>
            </a:r>
            <a:endParaRPr lang="en-US" altLang="en-US" sz="2000" dirty="0">
              <a:solidFill>
                <a:srgbClr val="0000FF"/>
              </a:solidFill>
            </a:endParaRPr>
          </a:p>
          <a:p>
            <a:r>
              <a:rPr lang="en-US" altLang="en-US" sz="2000" dirty="0">
                <a:solidFill>
                  <a:srgbClr val="0000FF"/>
                </a:solidFill>
              </a:rPr>
              <a:t>Single stranded DNA is stabilized by single stranded DNA binding proteins (</a:t>
            </a:r>
            <a:r>
              <a:rPr lang="en-US" altLang="en-US" sz="2000" u="sng" dirty="0">
                <a:solidFill>
                  <a:srgbClr val="0000FF"/>
                </a:solidFill>
              </a:rPr>
              <a:t>SSB)</a:t>
            </a:r>
          </a:p>
          <a:p>
            <a:r>
              <a:rPr lang="en-US" altLang="en-US" sz="2000" dirty="0">
                <a:solidFill>
                  <a:srgbClr val="0000FF"/>
                </a:solidFill>
              </a:rPr>
              <a:t>Supercoiling is relaxed by </a:t>
            </a:r>
            <a:r>
              <a:rPr lang="en-US" altLang="en-US" sz="2000" u="sng" dirty="0">
                <a:solidFill>
                  <a:srgbClr val="0000FF"/>
                </a:solidFill>
              </a:rPr>
              <a:t>Topoisomerase</a:t>
            </a:r>
          </a:p>
          <a:p>
            <a:r>
              <a:rPr lang="en-US" altLang="en-US" sz="2000" dirty="0">
                <a:solidFill>
                  <a:srgbClr val="0000FF"/>
                </a:solidFill>
              </a:rPr>
              <a:t>Small RNA primers are added by </a:t>
            </a:r>
            <a:r>
              <a:rPr lang="en-US" altLang="en-US" sz="2000" u="sng" dirty="0">
                <a:solidFill>
                  <a:srgbClr val="0000FF"/>
                </a:solidFill>
              </a:rPr>
              <a:t>Primase</a:t>
            </a:r>
            <a:r>
              <a:rPr lang="en-US" altLang="en-US" sz="2000" dirty="0">
                <a:solidFill>
                  <a:srgbClr val="0000FF"/>
                </a:solidFill>
              </a:rPr>
              <a:t> (RNA polymerase)</a:t>
            </a:r>
          </a:p>
          <a:p>
            <a:r>
              <a:rPr lang="en-US" altLang="en-US" sz="2000" u="sng" dirty="0">
                <a:solidFill>
                  <a:srgbClr val="0000FF"/>
                </a:solidFill>
              </a:rPr>
              <a:t>DNA Polymerase III </a:t>
            </a:r>
            <a:r>
              <a:rPr lang="en-US" altLang="en-US" sz="2000" dirty="0">
                <a:solidFill>
                  <a:srgbClr val="0000FF"/>
                </a:solidFill>
              </a:rPr>
              <a:t>extends from 3’ ends of primer sequences</a:t>
            </a:r>
          </a:p>
          <a:p>
            <a:pPr lvl="1"/>
            <a:r>
              <a:rPr lang="en-US" altLang="en-US" sz="1600" dirty="0">
                <a:solidFill>
                  <a:srgbClr val="0000FF"/>
                </a:solidFill>
              </a:rPr>
              <a:t>DNA Polymerase can only extend from pre-existing 3’OH group</a:t>
            </a:r>
          </a:p>
          <a:p>
            <a:pPr lvl="1"/>
            <a:r>
              <a:rPr lang="en-US" altLang="en-US" sz="1600" dirty="0">
                <a:solidFill>
                  <a:srgbClr val="0000FF"/>
                </a:solidFill>
              </a:rPr>
              <a:t>Hence synthesis is always from </a:t>
            </a:r>
            <a:r>
              <a:rPr lang="en-US" altLang="en-US" sz="1600" u="sng" dirty="0">
                <a:solidFill>
                  <a:srgbClr val="0000FF"/>
                </a:solidFill>
              </a:rPr>
              <a:t>5’-3’ direction</a:t>
            </a:r>
          </a:p>
          <a:p>
            <a:pPr lvl="1"/>
            <a:r>
              <a:rPr lang="en-US" altLang="en-US" sz="1600" dirty="0">
                <a:solidFill>
                  <a:srgbClr val="0000FF"/>
                </a:solidFill>
              </a:rPr>
              <a:t>It needs </a:t>
            </a:r>
            <a:r>
              <a:rPr lang="en-US" altLang="en-US" sz="1600" u="sng" dirty="0">
                <a:solidFill>
                  <a:srgbClr val="0000FF"/>
                </a:solidFill>
              </a:rPr>
              <a:t>DNA template</a:t>
            </a:r>
            <a:r>
              <a:rPr lang="en-US" altLang="en-US" sz="1600" dirty="0">
                <a:solidFill>
                  <a:srgbClr val="0000FF"/>
                </a:solidFill>
              </a:rPr>
              <a:t>, </a:t>
            </a:r>
            <a:r>
              <a:rPr lang="en-US" altLang="en-US" sz="1600" u="sng" dirty="0">
                <a:solidFill>
                  <a:srgbClr val="0000FF"/>
                </a:solidFill>
              </a:rPr>
              <a:t>dNTPs</a:t>
            </a:r>
            <a:r>
              <a:rPr lang="en-US" altLang="en-US" sz="1600" dirty="0">
                <a:solidFill>
                  <a:srgbClr val="0000FF"/>
                </a:solidFill>
              </a:rPr>
              <a:t> and </a:t>
            </a:r>
            <a:r>
              <a:rPr lang="en-US" altLang="en-US" sz="1600" u="sng" dirty="0">
                <a:solidFill>
                  <a:srgbClr val="0000FF"/>
                </a:solidFill>
              </a:rPr>
              <a:t>Mg</a:t>
            </a:r>
            <a:r>
              <a:rPr lang="en-US" altLang="en-US" sz="1600" u="sng" baseline="30000" dirty="0">
                <a:solidFill>
                  <a:srgbClr val="0000FF"/>
                </a:solidFill>
              </a:rPr>
              <a:t>2+</a:t>
            </a:r>
            <a:r>
              <a:rPr lang="en-US" altLang="en-US" sz="1600" u="sng" dirty="0">
                <a:solidFill>
                  <a:srgbClr val="0000FF"/>
                </a:solidFill>
              </a:rPr>
              <a:t> ions</a:t>
            </a:r>
            <a:endParaRPr lang="en-GB" altLang="en-US" sz="1600" u="sng" dirty="0"/>
          </a:p>
          <a:p>
            <a:r>
              <a:rPr lang="en-GB" altLang="en-US" sz="2000" dirty="0">
                <a:solidFill>
                  <a:srgbClr val="0000FF"/>
                </a:solidFill>
              </a:rPr>
              <a:t>Replication is continuous in leading strand and discontinuous in lagging strands. Small newly synthesized DNA fragments in lagging strand are called </a:t>
            </a:r>
            <a:r>
              <a:rPr lang="en-GB" altLang="en-US" sz="2000" u="sng" dirty="0">
                <a:solidFill>
                  <a:srgbClr val="0000FF"/>
                </a:solidFill>
              </a:rPr>
              <a:t>Okazaki fragments</a:t>
            </a:r>
          </a:p>
          <a:p>
            <a:r>
              <a:rPr lang="en-US" altLang="en-US" sz="2000" dirty="0">
                <a:solidFill>
                  <a:srgbClr val="0000FF"/>
                </a:solidFill>
              </a:rPr>
              <a:t>RNA primers are replaced with DNA by </a:t>
            </a:r>
            <a:r>
              <a:rPr lang="en-US" altLang="en-US" sz="2000" u="sng" dirty="0">
                <a:solidFill>
                  <a:srgbClr val="0000FF"/>
                </a:solidFill>
              </a:rPr>
              <a:t>DNA Polymerase I</a:t>
            </a:r>
            <a:r>
              <a:rPr lang="en-US" altLang="en-US" sz="2000" dirty="0">
                <a:solidFill>
                  <a:srgbClr val="0000FF"/>
                </a:solidFill>
              </a:rPr>
              <a:t>, which has both </a:t>
            </a:r>
            <a:r>
              <a:rPr lang="en-US" altLang="en-US" sz="2000" u="sng" dirty="0" err="1">
                <a:solidFill>
                  <a:srgbClr val="0000FF"/>
                </a:solidFill>
              </a:rPr>
              <a:t>RNaseH</a:t>
            </a:r>
            <a:r>
              <a:rPr lang="en-US" altLang="en-US" sz="2000" dirty="0">
                <a:solidFill>
                  <a:srgbClr val="0000FF"/>
                </a:solidFill>
              </a:rPr>
              <a:t> and DNA Polymerase activity</a:t>
            </a:r>
          </a:p>
          <a:p>
            <a:r>
              <a:rPr lang="en-US" altLang="en-US" sz="2000" dirty="0">
                <a:solidFill>
                  <a:srgbClr val="0000FF"/>
                </a:solidFill>
              </a:rPr>
              <a:t>The gaps are sealed by </a:t>
            </a:r>
            <a:r>
              <a:rPr lang="en-US" altLang="en-US" sz="2000" u="sng" dirty="0">
                <a:solidFill>
                  <a:srgbClr val="0000FF"/>
                </a:solidFill>
              </a:rPr>
              <a:t>Ligase</a:t>
            </a:r>
            <a:endParaRPr lang="en-US" altLang="en-US" sz="2000" dirty="0">
              <a:solidFill>
                <a:srgbClr val="0000FF"/>
              </a:solidFill>
            </a:endParaRPr>
          </a:p>
        </p:txBody>
      </p:sp>
    </p:spTree>
    <p:extLst>
      <p:ext uri="{BB962C8B-B14F-4D97-AF65-F5344CB8AC3E}">
        <p14:creationId xmlns:p14="http://schemas.microsoft.com/office/powerpoint/2010/main" val="4252180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762000" y="2438400"/>
            <a:ext cx="7620000" cy="1323439"/>
          </a:xfrm>
          <a:prstGeom prst="rect">
            <a:avLst/>
          </a:prstGeom>
          <a:noFill/>
          <a:ln w="9525">
            <a:noFill/>
            <a:miter lim="800000"/>
            <a:headEnd/>
            <a:tailEnd/>
          </a:ln>
          <a:effectLst/>
        </p:spPr>
        <p:txBody>
          <a:bodyPr>
            <a:spAutoFit/>
          </a:bodyPr>
          <a:lstStyle/>
          <a:p>
            <a:pPr algn="ctr" eaLnBrk="1" hangingPunct="1">
              <a:defRPr/>
            </a:pPr>
            <a:r>
              <a:rPr lang="en-US" sz="4000" b="1" dirty="0">
                <a:solidFill>
                  <a:srgbClr val="C00000"/>
                </a:solidFill>
                <a:latin typeface="+mj-lt"/>
                <a:cs typeface="Times New Roman" pitchFamily="18" charset="0"/>
              </a:rPr>
              <a:t>Laboratory methods for nucleic acid analysis</a:t>
            </a:r>
            <a:endParaRPr lang="en-US" sz="4000" b="1" dirty="0">
              <a:solidFill>
                <a:srgbClr val="C00000"/>
              </a:solidFill>
              <a:latin typeface="+mj-lt"/>
            </a:endParaRPr>
          </a:p>
        </p:txBody>
      </p:sp>
    </p:spTree>
    <p:extLst>
      <p:ext uri="{BB962C8B-B14F-4D97-AF65-F5344CB8AC3E}">
        <p14:creationId xmlns:p14="http://schemas.microsoft.com/office/powerpoint/2010/main" val="2499318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914400" y="76200"/>
            <a:ext cx="7772400" cy="1143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eaLnBrk="1" hangingPunct="1"/>
            <a:r>
              <a:rPr lang="en-US" altLang="en-US" sz="3200" b="1" kern="0" dirty="0">
                <a:solidFill>
                  <a:srgbClr val="C00000"/>
                </a:solidFill>
              </a:rPr>
              <a:t>DNA Gel Electrophoresis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6450" y="838200"/>
            <a:ext cx="7531100" cy="3429000"/>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8000" b="20001"/>
          <a:stretch/>
        </p:blipFill>
        <p:spPr>
          <a:xfrm>
            <a:off x="0" y="4495800"/>
            <a:ext cx="4476750" cy="2057400"/>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3305" r="3303"/>
          <a:stretch/>
        </p:blipFill>
        <p:spPr>
          <a:xfrm>
            <a:off x="6852492" y="4343400"/>
            <a:ext cx="1469818" cy="2362200"/>
          </a:xfrm>
          <a:prstGeom prst="rect">
            <a:avLst/>
          </a:prstGeom>
        </p:spPr>
      </p:pic>
    </p:spTree>
    <p:extLst>
      <p:ext uri="{BB962C8B-B14F-4D97-AF65-F5344CB8AC3E}">
        <p14:creationId xmlns:p14="http://schemas.microsoft.com/office/powerpoint/2010/main" val="2914524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685800" y="60960"/>
            <a:ext cx="7772400" cy="762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eaLnBrk="1" hangingPunct="1"/>
            <a:r>
              <a:rPr lang="en-US" altLang="en-US" sz="3200" b="1" kern="0" dirty="0">
                <a:solidFill>
                  <a:srgbClr val="C00000"/>
                </a:solidFill>
              </a:rPr>
              <a:t>DNA Gel Electrophoresis</a:t>
            </a:r>
          </a:p>
        </p:txBody>
      </p:sp>
      <p:sp>
        <p:nvSpPr>
          <p:cNvPr id="3" name="TextBox 2"/>
          <p:cNvSpPr txBox="1"/>
          <p:nvPr/>
        </p:nvSpPr>
        <p:spPr>
          <a:xfrm>
            <a:off x="152400" y="1371600"/>
            <a:ext cx="8839200" cy="4585871"/>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en-CA" sz="2400" dirty="0"/>
              <a:t>Agarose gel is used to analyze a mixture of DNA.</a:t>
            </a:r>
          </a:p>
          <a:p>
            <a:pPr marL="285750" indent="-285750">
              <a:spcAft>
                <a:spcPts val="2400"/>
              </a:spcAft>
              <a:buFont typeface="Arial" panose="020B0604020202020204" pitchFamily="34" charset="0"/>
              <a:buChar char="•"/>
            </a:pPr>
            <a:r>
              <a:rPr lang="en-CA" sz="2400" dirty="0"/>
              <a:t>DNA is negatively charged and hence migrates towards the positive terminal in the applied electric field gradient.</a:t>
            </a:r>
          </a:p>
          <a:p>
            <a:pPr marL="285750" indent="-285750">
              <a:spcAft>
                <a:spcPts val="2400"/>
              </a:spcAft>
              <a:buFont typeface="Arial" panose="020B0604020202020204" pitchFamily="34" charset="0"/>
              <a:buChar char="•"/>
            </a:pPr>
            <a:r>
              <a:rPr lang="en-CA" sz="2400" dirty="0"/>
              <a:t>Different DNA molecules separate according to mass.</a:t>
            </a:r>
          </a:p>
          <a:p>
            <a:pPr marL="285750" indent="-285750">
              <a:spcAft>
                <a:spcPts val="2400"/>
              </a:spcAft>
              <a:buFont typeface="Arial" panose="020B0604020202020204" pitchFamily="34" charset="0"/>
              <a:buChar char="•"/>
            </a:pPr>
            <a:r>
              <a:rPr lang="en-CA" sz="2400" dirty="0"/>
              <a:t>Smaller molecules migrate faster.</a:t>
            </a:r>
          </a:p>
          <a:p>
            <a:pPr marL="285750" indent="-285750">
              <a:spcAft>
                <a:spcPts val="2400"/>
              </a:spcAft>
              <a:buFont typeface="Arial" panose="020B0604020202020204" pitchFamily="34" charset="0"/>
              <a:buChar char="•"/>
            </a:pPr>
            <a:r>
              <a:rPr lang="en-CA" sz="2400" dirty="0"/>
              <a:t>DNA is visualized in the gel by staining with ethidium bromide, which fluoresces under UV light.</a:t>
            </a:r>
          </a:p>
          <a:p>
            <a:pPr marL="285750" indent="-285750">
              <a:spcAft>
                <a:spcPts val="2400"/>
              </a:spcAft>
              <a:buFont typeface="Arial" panose="020B0604020202020204" pitchFamily="34" charset="0"/>
              <a:buChar char="•"/>
            </a:pPr>
            <a:r>
              <a:rPr lang="en-CA" sz="2400" dirty="0"/>
              <a:t>UV light at 302 nm or 365 nm wavelengths are used.</a:t>
            </a:r>
          </a:p>
        </p:txBody>
      </p:sp>
    </p:spTree>
    <p:extLst>
      <p:ext uri="{BB962C8B-B14F-4D97-AF65-F5344CB8AC3E}">
        <p14:creationId xmlns:p14="http://schemas.microsoft.com/office/powerpoint/2010/main" val="3849148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ctrTitle"/>
          </p:nvPr>
        </p:nvSpPr>
        <p:spPr>
          <a:xfrm>
            <a:off x="838200" y="1889125"/>
            <a:ext cx="7467600" cy="2149475"/>
          </a:xfrm>
        </p:spPr>
        <p:txBody>
          <a:bodyPr/>
          <a:lstStyle/>
          <a:p>
            <a:pPr eaLnBrk="1" hangingPunct="1"/>
            <a:r>
              <a:rPr lang="en-US" altLang="en-US" sz="4000" b="1" dirty="0">
                <a:solidFill>
                  <a:srgbClr val="C00000"/>
                </a:solidFill>
              </a:rPr>
              <a:t>Polymerase Chain Reaction (PCR) and Its Applications</a:t>
            </a:r>
            <a:br>
              <a:rPr lang="en-US" altLang="en-US" sz="4000" b="1" dirty="0">
                <a:solidFill>
                  <a:srgbClr val="C00000"/>
                </a:solidFill>
              </a:rPr>
            </a:br>
            <a:endParaRPr lang="ru-RU" altLang="en-US" sz="4000" b="1" dirty="0">
              <a:solidFill>
                <a:srgbClr val="C00000"/>
              </a:solidFill>
            </a:endParaRPr>
          </a:p>
        </p:txBody>
      </p:sp>
    </p:spTree>
    <p:extLst>
      <p:ext uri="{BB962C8B-B14F-4D97-AF65-F5344CB8AC3E}">
        <p14:creationId xmlns:p14="http://schemas.microsoft.com/office/powerpoint/2010/main" val="2798186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http://www.mun.ca/biology/scarr/F08-13.jpg"/>
          <p:cNvSpPr>
            <a:spLocks noChangeAspect="1" noChangeArrowheads="1"/>
          </p:cNvSpPr>
          <p:nvPr/>
        </p:nvSpPr>
        <p:spPr bwMode="auto">
          <a:xfrm>
            <a:off x="155575" y="-1951038"/>
            <a:ext cx="3048000" cy="40767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A71A4A11-D54C-3F44-A3E8-45BE0983618B}"/>
              </a:ext>
            </a:extLst>
          </p:cNvPr>
          <p:cNvPicPr>
            <a:picLocks noChangeAspect="1"/>
          </p:cNvPicPr>
          <p:nvPr/>
        </p:nvPicPr>
        <p:blipFill rotWithShape="1">
          <a:blip r:embed="rId2"/>
          <a:srcRect r="33621"/>
          <a:stretch/>
        </p:blipFill>
        <p:spPr>
          <a:xfrm>
            <a:off x="1447800" y="1295400"/>
            <a:ext cx="6747510" cy="5257800"/>
          </a:xfrm>
          <a:prstGeom prst="rect">
            <a:avLst/>
          </a:prstGeom>
        </p:spPr>
      </p:pic>
      <p:sp>
        <p:nvSpPr>
          <p:cNvPr id="4" name="Rectangle 1">
            <a:extLst>
              <a:ext uri="{FF2B5EF4-FFF2-40B4-BE49-F238E27FC236}">
                <a16:creationId xmlns:a16="http://schemas.microsoft.com/office/drawing/2014/main" id="{09088E08-F5F0-AF4C-968F-AE1E75CF6381}"/>
              </a:ext>
            </a:extLst>
          </p:cNvPr>
          <p:cNvSpPr>
            <a:spLocks noChangeArrowheads="1"/>
          </p:cNvSpPr>
          <p:nvPr/>
        </p:nvSpPr>
        <p:spPr bwMode="auto">
          <a:xfrm>
            <a:off x="1066800" y="112713"/>
            <a:ext cx="7010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IN" altLang="en-US" sz="2800" b="1" dirty="0">
                <a:ea typeface="DejaVu Sans" charset="0"/>
                <a:cs typeface="DejaVu Sans" charset="0"/>
              </a:rPr>
              <a:t>Different models for DNA replication</a:t>
            </a:r>
            <a:endParaRPr lang="en-US" altLang="en-US" sz="2800" dirty="0"/>
          </a:p>
        </p:txBody>
      </p:sp>
    </p:spTree>
    <p:extLst>
      <p:ext uri="{BB962C8B-B14F-4D97-AF65-F5344CB8AC3E}">
        <p14:creationId xmlns:p14="http://schemas.microsoft.com/office/powerpoint/2010/main" val="3248560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457200" y="76200"/>
            <a:ext cx="8229600" cy="1143000"/>
          </a:xfrm>
        </p:spPr>
        <p:txBody>
          <a:bodyPr/>
          <a:lstStyle/>
          <a:p>
            <a:pPr eaLnBrk="1" hangingPunct="1"/>
            <a:r>
              <a:rPr lang="en-US" altLang="en-US" sz="4000" b="1" dirty="0">
                <a:solidFill>
                  <a:srgbClr val="C00000"/>
                </a:solidFill>
              </a:rPr>
              <a:t>What is PCR?</a:t>
            </a:r>
            <a:endParaRPr lang="ru-RU" altLang="en-US" sz="4000" b="1" dirty="0">
              <a:solidFill>
                <a:srgbClr val="C00000"/>
              </a:solidFill>
            </a:endParaRPr>
          </a:p>
        </p:txBody>
      </p:sp>
      <p:sp>
        <p:nvSpPr>
          <p:cNvPr id="209924" name="Text Box 4"/>
          <p:cNvSpPr txBox="1">
            <a:spLocks noChangeArrowheads="1"/>
          </p:cNvSpPr>
          <p:nvPr/>
        </p:nvSpPr>
        <p:spPr bwMode="auto">
          <a:xfrm>
            <a:off x="914400" y="1282700"/>
            <a:ext cx="7696200" cy="954088"/>
          </a:xfrm>
          <a:prstGeom prst="rect">
            <a:avLst/>
          </a:prstGeom>
          <a:noFill/>
          <a:ln>
            <a:noFill/>
          </a:ln>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defRPr/>
            </a:pPr>
            <a:r>
              <a:rPr lang="en-US" altLang="en-US" sz="2800" dirty="0">
                <a:latin typeface="+mj-lt"/>
              </a:rPr>
              <a:t>PCR is an </a:t>
            </a:r>
            <a:r>
              <a:rPr lang="en-US" altLang="en-US" sz="2800" u="sng" dirty="0">
                <a:latin typeface="+mj-lt"/>
              </a:rPr>
              <a:t>exponentially</a:t>
            </a:r>
            <a:r>
              <a:rPr lang="en-US" altLang="en-US" sz="2800" dirty="0">
                <a:latin typeface="+mj-lt"/>
              </a:rPr>
              <a:t> progressing synthesis of the defined target DNA sequences in vitro.</a:t>
            </a:r>
            <a:endParaRPr lang="en-AU" altLang="en-US" sz="2800" dirty="0">
              <a:latin typeface="+mj-lt"/>
            </a:endParaRPr>
          </a:p>
        </p:txBody>
      </p:sp>
      <p:grpSp>
        <p:nvGrpSpPr>
          <p:cNvPr id="2" name="Group 1"/>
          <p:cNvGrpSpPr>
            <a:grpSpLocks/>
          </p:cNvGrpSpPr>
          <p:nvPr/>
        </p:nvGrpSpPr>
        <p:grpSpPr bwMode="auto">
          <a:xfrm>
            <a:off x="954088" y="2590800"/>
            <a:ext cx="7464425" cy="3951288"/>
            <a:chOff x="1411405" y="2590535"/>
            <a:chExt cx="7464305" cy="3951623"/>
          </a:xfrm>
        </p:grpSpPr>
        <p:sp>
          <p:nvSpPr>
            <p:cNvPr id="209923" name="Text Box 3"/>
            <p:cNvSpPr txBox="1">
              <a:spLocks noChangeArrowheads="1"/>
            </p:cNvSpPr>
            <p:nvPr/>
          </p:nvSpPr>
          <p:spPr bwMode="auto">
            <a:xfrm>
              <a:off x="1524115" y="2590535"/>
              <a:ext cx="7351595" cy="1170087"/>
            </a:xfrm>
            <a:prstGeom prst="rect">
              <a:avLst/>
            </a:prstGeom>
            <a:noFill/>
            <a:ln>
              <a:noFill/>
            </a:ln>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defRPr/>
              </a:pPr>
              <a:r>
                <a:rPr lang="en-US" altLang="en-US" sz="2800" dirty="0">
                  <a:latin typeface="+mj-lt"/>
                </a:rPr>
                <a:t>It was invented in 1983 by Dr. </a:t>
              </a:r>
              <a:r>
                <a:rPr lang="en-US" altLang="en-US" sz="2800" dirty="0" err="1">
                  <a:latin typeface="+mj-lt"/>
                </a:rPr>
                <a:t>Kary</a:t>
              </a:r>
              <a:r>
                <a:rPr lang="en-US" altLang="en-US" sz="2800" dirty="0">
                  <a:latin typeface="+mj-lt"/>
                </a:rPr>
                <a:t> Mullis</a:t>
              </a:r>
            </a:p>
            <a:p>
              <a:pPr eaLnBrk="1" hangingPunct="1">
                <a:spcBef>
                  <a:spcPct val="50000"/>
                </a:spcBef>
                <a:buFontTx/>
                <a:buNone/>
                <a:defRPr/>
              </a:pPr>
              <a:r>
                <a:rPr lang="en-US" altLang="en-US" sz="2800" dirty="0">
                  <a:latin typeface="+mj-lt"/>
                </a:rPr>
                <a:t>                           </a:t>
              </a:r>
              <a:r>
                <a:rPr lang="en-US" altLang="en-US" sz="2800" b="1" u="sng" dirty="0">
                  <a:solidFill>
                    <a:srgbClr val="006600"/>
                  </a:solidFill>
                  <a:latin typeface="+mj-lt"/>
                </a:rPr>
                <a:t>Nobel Prize in 1993</a:t>
              </a:r>
              <a:endParaRPr lang="en-AU" altLang="en-US" sz="2800" b="1" u="sng" dirty="0">
                <a:solidFill>
                  <a:srgbClr val="006600"/>
                </a:solidFill>
                <a:latin typeface="+mj-lt"/>
              </a:endParaRPr>
            </a:p>
          </p:txBody>
        </p:sp>
        <p:pic>
          <p:nvPicPr>
            <p:cNvPr id="86023" name="Picture 8" descr="https://tedcdnpi-a.akamaihd.net/r/tedcdnpe-a.akamaihd.net/images/ted/99976_800x600.jpg?quality=89&amp;w=8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1405" y="3885962"/>
              <a:ext cx="3541595" cy="2656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380594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1295400" y="274638"/>
            <a:ext cx="7162800" cy="1401762"/>
          </a:xfrm>
        </p:spPr>
        <p:txBody>
          <a:bodyPr/>
          <a:lstStyle/>
          <a:p>
            <a:pPr algn="l" eaLnBrk="1" hangingPunct="1"/>
            <a:r>
              <a:rPr lang="en-US" altLang="en-US" sz="3200" b="1" dirty="0">
                <a:solidFill>
                  <a:srgbClr val="C00000"/>
                </a:solidFill>
              </a:rPr>
              <a:t>Polymerase Chain Reaction (PCR)</a:t>
            </a:r>
            <a:br>
              <a:rPr lang="en-US" altLang="en-US" sz="2800" b="1" dirty="0">
                <a:solidFill>
                  <a:srgbClr val="C00000"/>
                </a:solidFill>
              </a:rPr>
            </a:br>
            <a:br>
              <a:rPr lang="en-US" altLang="en-US" sz="2800" b="1" dirty="0">
                <a:solidFill>
                  <a:srgbClr val="C00000"/>
                </a:solidFill>
              </a:rPr>
            </a:br>
            <a:r>
              <a:rPr lang="en-US" altLang="en-US" sz="2800" b="1" dirty="0">
                <a:solidFill>
                  <a:srgbClr val="006600"/>
                </a:solidFill>
              </a:rPr>
              <a:t>Why “Polymerase” ?</a:t>
            </a:r>
            <a:endParaRPr lang="ru-RU" altLang="en-US" sz="2800" b="1" dirty="0">
              <a:solidFill>
                <a:srgbClr val="006600"/>
              </a:solidFill>
            </a:endParaRPr>
          </a:p>
        </p:txBody>
      </p:sp>
      <p:sp>
        <p:nvSpPr>
          <p:cNvPr id="77827" name="Text Box 3"/>
          <p:cNvSpPr txBox="1">
            <a:spLocks noChangeArrowheads="1"/>
          </p:cNvSpPr>
          <p:nvPr/>
        </p:nvSpPr>
        <p:spPr bwMode="auto">
          <a:xfrm>
            <a:off x="1304132" y="1752600"/>
            <a:ext cx="6535737" cy="1384300"/>
          </a:xfrm>
          <a:prstGeom prst="rect">
            <a:avLst/>
          </a:prstGeom>
          <a:noFill/>
          <a:ln>
            <a:noFill/>
          </a:ln>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defRPr/>
            </a:pPr>
            <a:r>
              <a:rPr lang="en-US" altLang="en-US" sz="2800" dirty="0">
                <a:latin typeface="+mj-lt"/>
              </a:rPr>
              <a:t>It is called “polymerase” because the only enzyme used in this reaction is DNA polymerase.</a:t>
            </a:r>
            <a:endParaRPr lang="en-AU" altLang="en-US" sz="2800" dirty="0">
              <a:latin typeface="+mj-lt"/>
            </a:endParaRPr>
          </a:p>
        </p:txBody>
      </p:sp>
      <p:sp>
        <p:nvSpPr>
          <p:cNvPr id="2" name="Rectangle 1"/>
          <p:cNvSpPr>
            <a:spLocks noChangeArrowheads="1"/>
          </p:cNvSpPr>
          <p:nvPr/>
        </p:nvSpPr>
        <p:spPr bwMode="auto">
          <a:xfrm>
            <a:off x="1333500" y="3816350"/>
            <a:ext cx="64770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dirty="0">
                <a:solidFill>
                  <a:srgbClr val="006600"/>
                </a:solidFill>
              </a:rPr>
              <a:t>Why “Chain” ?</a:t>
            </a:r>
          </a:p>
          <a:p>
            <a:pPr>
              <a:spcBef>
                <a:spcPct val="0"/>
              </a:spcBef>
              <a:buFontTx/>
              <a:buNone/>
            </a:pPr>
            <a:endParaRPr lang="en-US" altLang="en-US" sz="1200" b="1" dirty="0">
              <a:solidFill>
                <a:srgbClr val="006600"/>
              </a:solidFill>
            </a:endParaRPr>
          </a:p>
          <a:p>
            <a:pPr>
              <a:spcBef>
                <a:spcPct val="0"/>
              </a:spcBef>
              <a:buFontTx/>
              <a:buNone/>
            </a:pPr>
            <a:r>
              <a:rPr lang="en-US" altLang="en-US" sz="2800" dirty="0"/>
              <a:t>It is called “chain” because the products of the first reaction become substrates of the following one, and so on.</a:t>
            </a:r>
            <a:endParaRPr lang="en-AU" altLang="en-US" sz="2800" dirty="0"/>
          </a:p>
          <a:p>
            <a:pPr>
              <a:spcBef>
                <a:spcPct val="0"/>
              </a:spcBef>
              <a:buFontTx/>
              <a:buNone/>
            </a:pPr>
            <a:endParaRPr lang="en-US" altLang="en-US" sz="2800" dirty="0"/>
          </a:p>
        </p:txBody>
      </p:sp>
    </p:spTree>
    <p:extLst>
      <p:ext uri="{BB962C8B-B14F-4D97-AF65-F5344CB8AC3E}">
        <p14:creationId xmlns:p14="http://schemas.microsoft.com/office/powerpoint/2010/main" val="11622830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914400" y="685800"/>
            <a:ext cx="7772400" cy="762000"/>
          </a:xfrm>
        </p:spPr>
        <p:txBody>
          <a:bodyPr/>
          <a:lstStyle/>
          <a:p>
            <a:pPr eaLnBrk="1" hangingPunct="1"/>
            <a:r>
              <a:rPr lang="en-US" altLang="en-US" sz="2400" b="1" u="sng">
                <a:solidFill>
                  <a:srgbClr val="006600"/>
                </a:solidFill>
              </a:rPr>
              <a:t>The “Reaction” Components</a:t>
            </a:r>
            <a:endParaRPr lang="ru-RU" altLang="en-US" sz="2400" b="1" u="sng">
              <a:solidFill>
                <a:srgbClr val="006600"/>
              </a:solidFill>
            </a:endParaRPr>
          </a:p>
        </p:txBody>
      </p:sp>
      <p:sp>
        <p:nvSpPr>
          <p:cNvPr id="214019" name="Text Box 3"/>
          <p:cNvSpPr txBox="1">
            <a:spLocks noChangeArrowheads="1"/>
          </p:cNvSpPr>
          <p:nvPr/>
        </p:nvSpPr>
        <p:spPr bwMode="auto">
          <a:xfrm>
            <a:off x="769938" y="1443038"/>
            <a:ext cx="7726362" cy="461962"/>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defRPr/>
            </a:pPr>
            <a:r>
              <a:rPr lang="en-AU" altLang="en-US" sz="2400" dirty="0">
                <a:solidFill>
                  <a:srgbClr val="C00000"/>
                </a:solidFill>
                <a:latin typeface="+mj-lt"/>
              </a:rPr>
              <a:t>1) Target DNA</a:t>
            </a:r>
            <a:r>
              <a:rPr lang="en-AU" altLang="en-US" sz="2400" dirty="0">
                <a:latin typeface="+mj-lt"/>
              </a:rPr>
              <a:t> - contains the sequence to be amplified. </a:t>
            </a:r>
          </a:p>
        </p:txBody>
      </p:sp>
      <p:sp>
        <p:nvSpPr>
          <p:cNvPr id="214020" name="Text Box 4"/>
          <p:cNvSpPr txBox="1">
            <a:spLocks noChangeArrowheads="1"/>
          </p:cNvSpPr>
          <p:nvPr/>
        </p:nvSpPr>
        <p:spPr bwMode="auto">
          <a:xfrm>
            <a:off x="769938" y="2120900"/>
            <a:ext cx="8221662" cy="1384300"/>
          </a:xfrm>
          <a:prstGeom prst="rect">
            <a:avLst/>
          </a:prstGeom>
          <a:noFill/>
          <a:ln>
            <a:noFill/>
          </a:ln>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r>
              <a:rPr lang="en-AU" altLang="en-US" sz="2400" dirty="0">
                <a:solidFill>
                  <a:srgbClr val="C00000"/>
                </a:solidFill>
                <a:latin typeface="+mj-lt"/>
              </a:rPr>
              <a:t>2) Pair of Primers</a:t>
            </a:r>
            <a:r>
              <a:rPr lang="en-AU" altLang="en-US" sz="2400" dirty="0">
                <a:latin typeface="+mj-lt"/>
              </a:rPr>
              <a:t> - oligonucleotides that define the sequence to be amplified.</a:t>
            </a:r>
          </a:p>
          <a:p>
            <a:pPr eaLnBrk="1" hangingPunct="1">
              <a:spcBef>
                <a:spcPct val="50000"/>
              </a:spcBef>
              <a:buFontTx/>
              <a:buNone/>
              <a:defRPr/>
            </a:pPr>
            <a:endParaRPr lang="en-AU" altLang="en-US" sz="2400" dirty="0">
              <a:latin typeface="+mj-lt"/>
            </a:endParaRPr>
          </a:p>
        </p:txBody>
      </p:sp>
      <p:sp>
        <p:nvSpPr>
          <p:cNvPr id="214021" name="Text Box 5"/>
          <p:cNvSpPr txBox="1">
            <a:spLocks noChangeArrowheads="1"/>
          </p:cNvSpPr>
          <p:nvPr/>
        </p:nvSpPr>
        <p:spPr bwMode="auto">
          <a:xfrm>
            <a:off x="769938" y="3132138"/>
            <a:ext cx="8450262" cy="830262"/>
          </a:xfrm>
          <a:prstGeom prst="rect">
            <a:avLst/>
          </a:prstGeom>
          <a:noFill/>
          <a:ln>
            <a:noFill/>
          </a:ln>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defRPr/>
            </a:pPr>
            <a:r>
              <a:rPr lang="en-AU" altLang="en-US" sz="2400" dirty="0">
                <a:solidFill>
                  <a:srgbClr val="C00000"/>
                </a:solidFill>
                <a:latin typeface="+mj-lt"/>
              </a:rPr>
              <a:t>3) </a:t>
            </a:r>
            <a:r>
              <a:rPr lang="en-AU" altLang="en-US" sz="2400" dirty="0" err="1">
                <a:solidFill>
                  <a:srgbClr val="C00000"/>
                </a:solidFill>
                <a:latin typeface="+mj-lt"/>
              </a:rPr>
              <a:t>dNTPs</a:t>
            </a:r>
            <a:r>
              <a:rPr lang="en-AU" altLang="en-US" sz="2400" dirty="0">
                <a:latin typeface="+mj-lt"/>
              </a:rPr>
              <a:t> - </a:t>
            </a:r>
            <a:r>
              <a:rPr lang="en-AU" altLang="en-US" sz="2400" dirty="0" err="1">
                <a:latin typeface="+mj-lt"/>
              </a:rPr>
              <a:t>deoxynucleotidetriphosphates</a:t>
            </a:r>
            <a:r>
              <a:rPr lang="en-AU" altLang="en-US" sz="2400" dirty="0">
                <a:latin typeface="+mj-lt"/>
              </a:rPr>
              <a:t>: DNA building blocks.</a:t>
            </a:r>
          </a:p>
        </p:txBody>
      </p:sp>
      <p:sp>
        <p:nvSpPr>
          <p:cNvPr id="214022" name="Text Box 6"/>
          <p:cNvSpPr txBox="1">
            <a:spLocks noChangeArrowheads="1"/>
          </p:cNvSpPr>
          <p:nvPr/>
        </p:nvSpPr>
        <p:spPr bwMode="auto">
          <a:xfrm>
            <a:off x="769938" y="4122738"/>
            <a:ext cx="7726362" cy="830262"/>
          </a:xfrm>
          <a:prstGeom prst="rect">
            <a:avLst/>
          </a:prstGeom>
          <a:noFill/>
          <a:ln>
            <a:noFill/>
          </a:ln>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defRPr/>
            </a:pPr>
            <a:r>
              <a:rPr lang="en-AU" altLang="en-US" sz="2400" dirty="0">
                <a:solidFill>
                  <a:srgbClr val="C00000"/>
                </a:solidFill>
                <a:latin typeface="+mj-lt"/>
              </a:rPr>
              <a:t>4) Thermostable DNA Polymerase</a:t>
            </a:r>
            <a:r>
              <a:rPr lang="en-AU" altLang="en-US" sz="2400" dirty="0">
                <a:latin typeface="+mj-lt"/>
              </a:rPr>
              <a:t> - enzyme that </a:t>
            </a:r>
            <a:r>
              <a:rPr lang="en-AU" altLang="en-US" sz="2400" dirty="0" err="1">
                <a:latin typeface="+mj-lt"/>
              </a:rPr>
              <a:t>catalyzes</a:t>
            </a:r>
            <a:r>
              <a:rPr lang="en-AU" altLang="en-US" sz="2400" dirty="0">
                <a:latin typeface="+mj-lt"/>
              </a:rPr>
              <a:t> the reaction</a:t>
            </a:r>
          </a:p>
        </p:txBody>
      </p:sp>
      <p:sp>
        <p:nvSpPr>
          <p:cNvPr id="214023" name="Text Box 7"/>
          <p:cNvSpPr txBox="1">
            <a:spLocks noChangeArrowheads="1"/>
          </p:cNvSpPr>
          <p:nvPr/>
        </p:nvSpPr>
        <p:spPr bwMode="auto">
          <a:xfrm>
            <a:off x="769938" y="5100638"/>
            <a:ext cx="5332412" cy="461962"/>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defRPr/>
            </a:pPr>
            <a:r>
              <a:rPr lang="en-AU" altLang="en-US" sz="2400" dirty="0">
                <a:solidFill>
                  <a:srgbClr val="C00000"/>
                </a:solidFill>
                <a:latin typeface="+mj-lt"/>
              </a:rPr>
              <a:t>5) Mg</a:t>
            </a:r>
            <a:r>
              <a:rPr lang="en-AU" altLang="en-US" sz="2400" baseline="30000" dirty="0">
                <a:solidFill>
                  <a:srgbClr val="C00000"/>
                </a:solidFill>
                <a:latin typeface="+mj-lt"/>
              </a:rPr>
              <a:t>++</a:t>
            </a:r>
            <a:r>
              <a:rPr lang="en-AU" altLang="en-US" sz="2400" dirty="0">
                <a:solidFill>
                  <a:srgbClr val="C00000"/>
                </a:solidFill>
                <a:latin typeface="+mj-lt"/>
              </a:rPr>
              <a:t> ions</a:t>
            </a:r>
            <a:r>
              <a:rPr lang="en-AU" altLang="en-US" sz="2400" dirty="0">
                <a:latin typeface="+mj-lt"/>
              </a:rPr>
              <a:t> - cofactor of the enzyme</a:t>
            </a:r>
          </a:p>
        </p:txBody>
      </p:sp>
      <p:sp>
        <p:nvSpPr>
          <p:cNvPr id="214024" name="Text Box 8"/>
          <p:cNvSpPr txBox="1">
            <a:spLocks noChangeArrowheads="1"/>
          </p:cNvSpPr>
          <p:nvPr/>
        </p:nvSpPr>
        <p:spPr bwMode="auto">
          <a:xfrm>
            <a:off x="769938" y="5799138"/>
            <a:ext cx="8069262" cy="830262"/>
          </a:xfrm>
          <a:prstGeom prst="rect">
            <a:avLst/>
          </a:prstGeom>
          <a:noFill/>
          <a:ln>
            <a:noFill/>
          </a:ln>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defRPr/>
            </a:pPr>
            <a:r>
              <a:rPr lang="en-AU" altLang="en-US" sz="2400" dirty="0">
                <a:solidFill>
                  <a:srgbClr val="C00000"/>
                </a:solidFill>
                <a:latin typeface="+mj-lt"/>
              </a:rPr>
              <a:t>6) Buffer solution</a:t>
            </a:r>
            <a:r>
              <a:rPr lang="en-AU" altLang="en-US" sz="2400" dirty="0">
                <a:latin typeface="+mj-lt"/>
              </a:rPr>
              <a:t> - maintains pH and ionic strength of the reaction solution suitable for the activity of the enzyme </a:t>
            </a:r>
          </a:p>
        </p:txBody>
      </p:sp>
      <p:sp>
        <p:nvSpPr>
          <p:cNvPr id="9" name="Rectangle 2"/>
          <p:cNvSpPr txBox="1">
            <a:spLocks noChangeArrowheads="1"/>
          </p:cNvSpPr>
          <p:nvPr/>
        </p:nvSpPr>
        <p:spPr bwMode="auto">
          <a:xfrm>
            <a:off x="1905000" y="46038"/>
            <a:ext cx="6705600" cy="792162"/>
          </a:xfrm>
          <a:prstGeom prst="rect">
            <a:avLst/>
          </a:prstGeom>
          <a:noFill/>
          <a:ln>
            <a:noFill/>
          </a:ln>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eaLnBrk="1" hangingPunct="1">
              <a:defRPr/>
            </a:pPr>
            <a:r>
              <a:rPr lang="en-US" altLang="en-US" sz="2800" b="1" kern="0" dirty="0">
                <a:solidFill>
                  <a:srgbClr val="C00000"/>
                </a:solidFill>
              </a:rPr>
              <a:t>Polymerase Chain Reaction (PCR)</a:t>
            </a:r>
            <a:endParaRPr lang="ru-RU" altLang="en-US" sz="2800" b="1" kern="0" dirty="0">
              <a:solidFill>
                <a:srgbClr val="006600"/>
              </a:solidFill>
            </a:endParaRPr>
          </a:p>
        </p:txBody>
      </p:sp>
    </p:spTree>
    <p:extLst>
      <p:ext uri="{BB962C8B-B14F-4D97-AF65-F5344CB8AC3E}">
        <p14:creationId xmlns:p14="http://schemas.microsoft.com/office/powerpoint/2010/main" val="144797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40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40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40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40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40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40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9" grpId="0"/>
      <p:bldP spid="214020" grpId="0"/>
      <p:bldP spid="214021" grpId="0"/>
      <p:bldP spid="214022" grpId="0"/>
      <p:bldP spid="214023" grpId="0"/>
      <p:bldP spid="2140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_08_35.jpg"/>
          <p:cNvPicPr>
            <a:picLocks noChangeAspect="1"/>
          </p:cNvPicPr>
          <p:nvPr/>
        </p:nvPicPr>
        <p:blipFill rotWithShape="1">
          <a:blip r:embed="rId2" cstate="print"/>
          <a:srcRect b="10218"/>
          <a:stretch/>
        </p:blipFill>
        <p:spPr>
          <a:xfrm>
            <a:off x="304800" y="48768"/>
            <a:ext cx="8534400" cy="2008632"/>
          </a:xfrm>
          <a:prstGeom prst="rect">
            <a:avLst/>
          </a:prstGeom>
        </p:spPr>
      </p:pic>
      <p:pic>
        <p:nvPicPr>
          <p:cNvPr id="3" name="Picture 2" descr="figure_08_36.jpg"/>
          <p:cNvPicPr>
            <a:picLocks noChangeAspect="1"/>
          </p:cNvPicPr>
          <p:nvPr/>
        </p:nvPicPr>
        <p:blipFill rotWithShape="1">
          <a:blip r:embed="rId3" cstate="print"/>
          <a:srcRect b="4670"/>
          <a:stretch/>
        </p:blipFill>
        <p:spPr>
          <a:xfrm>
            <a:off x="304800" y="2150225"/>
            <a:ext cx="8534400" cy="4666488"/>
          </a:xfrm>
          <a:prstGeom prst="rect">
            <a:avLst/>
          </a:prstGeom>
        </p:spPr>
      </p:pic>
    </p:spTree>
    <p:extLst>
      <p:ext uri="{BB962C8B-B14F-4D97-AF65-F5344CB8AC3E}">
        <p14:creationId xmlns:p14="http://schemas.microsoft.com/office/powerpoint/2010/main" val="18366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685800" y="0"/>
            <a:ext cx="7772400" cy="838200"/>
          </a:xfrm>
        </p:spPr>
        <p:txBody>
          <a:bodyPr/>
          <a:lstStyle/>
          <a:p>
            <a:pPr eaLnBrk="1" hangingPunct="1"/>
            <a:r>
              <a:rPr lang="en-AU" altLang="en-US" sz="3200" b="1" dirty="0">
                <a:solidFill>
                  <a:srgbClr val="C00000"/>
                </a:solidFill>
              </a:rPr>
              <a:t>Reaction Cycle and the Machine</a:t>
            </a:r>
          </a:p>
        </p:txBody>
      </p:sp>
      <p:pic>
        <p:nvPicPr>
          <p:cNvPr id="94211" name="Picture 9" descr="http://2014.igem.org/wiki/images/c/cf/PCR_cycle_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0350" y="838200"/>
            <a:ext cx="6653212"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1447800" y="3813175"/>
            <a:ext cx="6148387" cy="2892425"/>
            <a:chOff x="2071687" y="3657600"/>
            <a:chExt cx="6148388" cy="2892425"/>
          </a:xfrm>
        </p:grpSpPr>
        <p:sp>
          <p:nvSpPr>
            <p:cNvPr id="81926" name="Text Box 6"/>
            <p:cNvSpPr txBox="1">
              <a:spLocks noChangeArrowheads="1"/>
            </p:cNvSpPr>
            <p:nvPr/>
          </p:nvSpPr>
          <p:spPr bwMode="auto">
            <a:xfrm>
              <a:off x="6172200" y="6086475"/>
              <a:ext cx="2047875" cy="463550"/>
            </a:xfrm>
            <a:prstGeom prst="rect">
              <a:avLst/>
            </a:prstGeom>
            <a:noFill/>
            <a:ln>
              <a:noFill/>
            </a:ln>
            <a:extLst/>
          </p:spPr>
          <p:txBody>
            <a:bodyPr wrap="none" lIns="90000" tIns="46800" rIns="90000" bIns="4680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defRPr/>
              </a:pPr>
              <a:r>
                <a:rPr lang="en-AU" altLang="en-US" sz="2400" dirty="0">
                  <a:latin typeface="+mj-lt"/>
                </a:rPr>
                <a:t>Thermocycler</a:t>
              </a:r>
            </a:p>
          </p:txBody>
        </p:sp>
        <p:sp>
          <p:nvSpPr>
            <p:cNvPr id="81927" name="Text Box 7"/>
            <p:cNvSpPr txBox="1">
              <a:spLocks noChangeArrowheads="1"/>
            </p:cNvSpPr>
            <p:nvPr/>
          </p:nvSpPr>
          <p:spPr bwMode="auto">
            <a:xfrm>
              <a:off x="2514599" y="6013450"/>
              <a:ext cx="1566863" cy="463550"/>
            </a:xfrm>
            <a:prstGeom prst="rect">
              <a:avLst/>
            </a:prstGeom>
            <a:noFill/>
            <a:ln>
              <a:noFill/>
            </a:ln>
            <a:extLst/>
          </p:spPr>
          <p:txBody>
            <a:bodyPr wrap="none" lIns="90000" tIns="46800" rIns="90000" bIns="4680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defRPr/>
              </a:pPr>
              <a:r>
                <a:rPr lang="en-AU" altLang="en-US" sz="2400" dirty="0">
                  <a:latin typeface="+mj-lt"/>
                </a:rPr>
                <a:t>PCR tube</a:t>
              </a:r>
            </a:p>
          </p:txBody>
        </p:sp>
        <p:pic>
          <p:nvPicPr>
            <p:cNvPr id="94223" name="Picture 12" descr="http://hydrology1.nmsu.edu/teaching/soil698/Student_Reports/bcr-thermcycler/pcr_files/image00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3657600"/>
              <a:ext cx="2063609" cy="2428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24" name="Picture 13" descr="http://www.pocdscientific.com.au/img/eppendorf_tubes/PCR-polymerase-chain-reaction-phot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71687" y="4145301"/>
              <a:ext cx="2193925" cy="1798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triped Right Arrow 1"/>
            <p:cNvSpPr/>
            <p:nvPr/>
          </p:nvSpPr>
          <p:spPr>
            <a:xfrm>
              <a:off x="4495799" y="5045075"/>
              <a:ext cx="1295400" cy="517525"/>
            </a:xfrm>
            <a:prstGeom prst="stripedRightArrow">
              <a:avLst/>
            </a:prstGeom>
            <a:solidFill>
              <a:srgbClr val="00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94214" name="TextBox 14"/>
          <p:cNvSpPr txBox="1">
            <a:spLocks noChangeArrowheads="1"/>
          </p:cNvSpPr>
          <p:nvPr/>
        </p:nvSpPr>
        <p:spPr bwMode="auto">
          <a:xfrm>
            <a:off x="6718286" y="843598"/>
            <a:ext cx="8643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dirty="0">
                <a:solidFill>
                  <a:srgbClr val="0000FF"/>
                </a:solidFill>
              </a:rPr>
              <a:t>Step-3</a:t>
            </a:r>
          </a:p>
        </p:txBody>
      </p:sp>
      <p:sp>
        <p:nvSpPr>
          <p:cNvPr id="94215" name="TextBox 15"/>
          <p:cNvSpPr txBox="1">
            <a:spLocks noChangeArrowheads="1"/>
          </p:cNvSpPr>
          <p:nvPr/>
        </p:nvSpPr>
        <p:spPr bwMode="auto">
          <a:xfrm>
            <a:off x="1815731" y="812669"/>
            <a:ext cx="8643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dirty="0">
                <a:solidFill>
                  <a:srgbClr val="0000FF"/>
                </a:solidFill>
              </a:rPr>
              <a:t>Step-1</a:t>
            </a:r>
          </a:p>
        </p:txBody>
      </p:sp>
      <p:sp>
        <p:nvSpPr>
          <p:cNvPr id="94216" name="TextBox 16"/>
          <p:cNvSpPr txBox="1">
            <a:spLocks noChangeArrowheads="1"/>
          </p:cNvSpPr>
          <p:nvPr/>
        </p:nvSpPr>
        <p:spPr bwMode="auto">
          <a:xfrm>
            <a:off x="3593717" y="843598"/>
            <a:ext cx="18517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dirty="0">
                <a:solidFill>
                  <a:srgbClr val="0000FF"/>
                </a:solidFill>
              </a:rPr>
              <a:t>Step-2 (x 20-35)</a:t>
            </a:r>
          </a:p>
        </p:txBody>
      </p:sp>
      <p:sp>
        <p:nvSpPr>
          <p:cNvPr id="94217" name="TextBox 3"/>
          <p:cNvSpPr txBox="1">
            <a:spLocks noChangeArrowheads="1"/>
          </p:cNvSpPr>
          <p:nvPr/>
        </p:nvSpPr>
        <p:spPr bwMode="auto">
          <a:xfrm>
            <a:off x="3657600" y="3124200"/>
            <a:ext cx="688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sz="1800"/>
              <a:t>Time</a:t>
            </a:r>
          </a:p>
        </p:txBody>
      </p:sp>
      <p:sp>
        <p:nvSpPr>
          <p:cNvPr id="94218" name="TextBox 14"/>
          <p:cNvSpPr txBox="1">
            <a:spLocks noChangeArrowheads="1"/>
          </p:cNvSpPr>
          <p:nvPr/>
        </p:nvSpPr>
        <p:spPr bwMode="auto">
          <a:xfrm rot="-5400000">
            <a:off x="663575" y="2384425"/>
            <a:ext cx="14795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sz="1800"/>
              <a:t>Temperature</a:t>
            </a:r>
          </a:p>
        </p:txBody>
      </p:sp>
      <p:cxnSp>
        <p:nvCxnSpPr>
          <p:cNvPr id="6" name="Straight Arrow Connector 5"/>
          <p:cNvCxnSpPr>
            <a:stCxn id="94218" idx="3"/>
          </p:cNvCxnSpPr>
          <p:nvPr/>
        </p:nvCxnSpPr>
        <p:spPr>
          <a:xfrm flipH="1" flipV="1">
            <a:off x="1403350" y="982663"/>
            <a:ext cx="0" cy="84613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346575" y="3308350"/>
            <a:ext cx="113982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6200" y="3683913"/>
            <a:ext cx="5283819" cy="430887"/>
          </a:xfrm>
          <a:prstGeom prst="rect">
            <a:avLst/>
          </a:prstGeom>
          <a:noFill/>
        </p:spPr>
        <p:txBody>
          <a:bodyPr wrap="none" rtlCol="0">
            <a:spAutoFit/>
          </a:bodyPr>
          <a:lstStyle/>
          <a:p>
            <a:pPr algn="ctr"/>
            <a:r>
              <a:rPr lang="en-CA" sz="2200" dirty="0"/>
              <a:t>30 cycles = 2</a:t>
            </a:r>
            <a:r>
              <a:rPr lang="en-CA" sz="2200" baseline="30000" dirty="0"/>
              <a:t>30</a:t>
            </a:r>
            <a:r>
              <a:rPr lang="en-CA" sz="2200" dirty="0"/>
              <a:t> i.e. 1,073,741,824 copies</a:t>
            </a:r>
          </a:p>
        </p:txBody>
      </p:sp>
    </p:spTree>
    <p:extLst>
      <p:ext uri="{BB962C8B-B14F-4D97-AF65-F5344CB8AC3E}">
        <p14:creationId xmlns:p14="http://schemas.microsoft.com/office/powerpoint/2010/main" val="16985322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914400" y="46787"/>
            <a:ext cx="7772400" cy="808038"/>
          </a:xfrm>
        </p:spPr>
        <p:txBody>
          <a:bodyPr/>
          <a:lstStyle/>
          <a:p>
            <a:pPr eaLnBrk="1" hangingPunct="1"/>
            <a:r>
              <a:rPr lang="en-US" altLang="en-US" sz="3200" b="1" dirty="0">
                <a:solidFill>
                  <a:srgbClr val="C00000"/>
                </a:solidFill>
              </a:rPr>
              <a:t>DNA Sequencing</a:t>
            </a:r>
          </a:p>
        </p:txBody>
      </p:sp>
      <p:sp>
        <p:nvSpPr>
          <p:cNvPr id="37891" name="Rectangle 3"/>
          <p:cNvSpPr>
            <a:spLocks noGrp="1" noChangeArrowheads="1"/>
          </p:cNvSpPr>
          <p:nvPr>
            <p:ph type="body" idx="1"/>
          </p:nvPr>
        </p:nvSpPr>
        <p:spPr>
          <a:xfrm>
            <a:off x="389466" y="3276600"/>
            <a:ext cx="8602133" cy="3124200"/>
          </a:xfrm>
        </p:spPr>
        <p:txBody>
          <a:bodyPr/>
          <a:lstStyle/>
          <a:p>
            <a:pPr marL="0" indent="0" eaLnBrk="1" hangingPunct="1">
              <a:lnSpc>
                <a:spcPct val="90000"/>
              </a:lnSpc>
              <a:buFontTx/>
              <a:buNone/>
              <a:defRPr/>
            </a:pPr>
            <a:r>
              <a:rPr lang="en-US" altLang="en-US" sz="2000" b="1" dirty="0">
                <a:solidFill>
                  <a:srgbClr val="FF0000"/>
                </a:solidFill>
              </a:rPr>
              <a:t>Sequencing:</a:t>
            </a:r>
            <a:r>
              <a:rPr lang="en-US" altLang="en-US" sz="2000" b="1" dirty="0"/>
              <a:t> The process by which you determine the exact order of the nucleotides in a given region of DNA</a:t>
            </a:r>
          </a:p>
          <a:p>
            <a:pPr eaLnBrk="1" hangingPunct="1">
              <a:lnSpc>
                <a:spcPct val="90000"/>
              </a:lnSpc>
              <a:defRPr/>
            </a:pPr>
            <a:endParaRPr lang="en-US" altLang="en-US" sz="2000" b="1" dirty="0"/>
          </a:p>
          <a:p>
            <a:pPr marL="0" indent="0" eaLnBrk="1" hangingPunct="1">
              <a:lnSpc>
                <a:spcPct val="90000"/>
              </a:lnSpc>
              <a:buFontTx/>
              <a:buNone/>
              <a:defRPr/>
            </a:pPr>
            <a:r>
              <a:rPr lang="en-US" altLang="en-US" sz="2000" b="1" dirty="0">
                <a:solidFill>
                  <a:srgbClr val="FF0000"/>
                </a:solidFill>
              </a:rPr>
              <a:t>Why? </a:t>
            </a:r>
            <a:r>
              <a:rPr lang="en-US" altLang="en-US" sz="2000" b="1" dirty="0"/>
              <a:t>To decode the genetic information embedded in DNA  </a:t>
            </a:r>
          </a:p>
          <a:p>
            <a:pPr marL="0" indent="0" eaLnBrk="1" hangingPunct="1">
              <a:lnSpc>
                <a:spcPct val="90000"/>
              </a:lnSpc>
              <a:buFontTx/>
              <a:buNone/>
              <a:defRPr/>
            </a:pPr>
            <a:endParaRPr lang="en-US" altLang="en-US" sz="2000" b="1" dirty="0">
              <a:solidFill>
                <a:srgbClr val="FF0000"/>
              </a:solidFill>
            </a:endParaRPr>
          </a:p>
          <a:p>
            <a:pPr marL="0" indent="0" eaLnBrk="1" hangingPunct="1">
              <a:lnSpc>
                <a:spcPct val="90000"/>
              </a:lnSpc>
              <a:buFontTx/>
              <a:buNone/>
              <a:defRPr/>
            </a:pPr>
            <a:r>
              <a:rPr lang="en-US" altLang="en-US" sz="2000" b="1" dirty="0">
                <a:solidFill>
                  <a:srgbClr val="FF0000"/>
                </a:solidFill>
              </a:rPr>
              <a:t>How? </a:t>
            </a:r>
            <a:r>
              <a:rPr lang="en-US" altLang="en-US" sz="2000" b="1" dirty="0"/>
              <a:t>Through complementary chain synthesis and early termination</a:t>
            </a:r>
          </a:p>
          <a:p>
            <a:pPr eaLnBrk="1" hangingPunct="1">
              <a:lnSpc>
                <a:spcPct val="90000"/>
              </a:lnSpc>
              <a:defRPr/>
            </a:pPr>
            <a:endParaRPr lang="en-US" altLang="en-US" sz="2000" b="1" dirty="0"/>
          </a:p>
          <a:p>
            <a:pPr marL="0" indent="0" eaLnBrk="1" hangingPunct="1">
              <a:lnSpc>
                <a:spcPct val="90000"/>
              </a:lnSpc>
              <a:buFontTx/>
              <a:buNone/>
              <a:defRPr/>
            </a:pPr>
            <a:r>
              <a:rPr lang="en-US" altLang="en-US" sz="2000" b="1" dirty="0"/>
              <a:t>The synthesized chains are visualized by methods using:</a:t>
            </a:r>
          </a:p>
          <a:p>
            <a:pPr lvl="1" eaLnBrk="1" hangingPunct="1">
              <a:lnSpc>
                <a:spcPct val="90000"/>
              </a:lnSpc>
              <a:defRPr/>
            </a:pPr>
            <a:r>
              <a:rPr lang="en-US" altLang="en-US" sz="2000" b="1" dirty="0"/>
              <a:t>Radioactive labels</a:t>
            </a:r>
          </a:p>
          <a:p>
            <a:pPr lvl="1" eaLnBrk="1" hangingPunct="1">
              <a:lnSpc>
                <a:spcPct val="90000"/>
              </a:lnSpc>
              <a:defRPr/>
            </a:pPr>
            <a:r>
              <a:rPr lang="en-US" altLang="en-US" sz="2000" b="1" dirty="0"/>
              <a:t>Nonradioactive labels</a:t>
            </a:r>
          </a:p>
        </p:txBody>
      </p:sp>
      <p:sp>
        <p:nvSpPr>
          <p:cNvPr id="65540" name="TextBox 1"/>
          <p:cNvSpPr txBox="1">
            <a:spLocks noChangeArrowheads="1"/>
          </p:cNvSpPr>
          <p:nvPr/>
        </p:nvSpPr>
        <p:spPr bwMode="auto">
          <a:xfrm>
            <a:off x="5181600" y="1428749"/>
            <a:ext cx="3810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CA" altLang="en-US" sz="2400" b="1" u="sng">
                <a:solidFill>
                  <a:srgbClr val="006600"/>
                </a:solidFill>
              </a:rPr>
              <a:t>Frederick Sanger</a:t>
            </a:r>
          </a:p>
          <a:p>
            <a:pPr algn="ctr">
              <a:spcBef>
                <a:spcPct val="0"/>
              </a:spcBef>
              <a:buFontTx/>
              <a:buNone/>
            </a:pPr>
            <a:r>
              <a:rPr lang="en-CA" altLang="en-US" sz="2400" b="1" u="sng" dirty="0">
                <a:solidFill>
                  <a:srgbClr val="006600"/>
                </a:solidFill>
              </a:rPr>
              <a:t>Nobel Prize in 1980</a:t>
            </a:r>
          </a:p>
        </p:txBody>
      </p:sp>
      <p:pic>
        <p:nvPicPr>
          <p:cNvPr id="65542" name="Picture 8" descr="http://blog.furelos.com/eng/wp-content/uploads/2013/11/portada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733" y="762000"/>
            <a:ext cx="4648200" cy="216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33400" y="101600"/>
            <a:ext cx="8153400" cy="584200"/>
          </a:xfrm>
          <a:prstGeom prst="rect">
            <a:avLst/>
          </a:prstGeom>
          <a:noFill/>
          <a:ln>
            <a:noFill/>
          </a:ln>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defRPr/>
            </a:pPr>
            <a:r>
              <a:rPr lang="en-US" altLang="en-US" b="1" dirty="0" err="1">
                <a:solidFill>
                  <a:srgbClr val="C00000"/>
                </a:solidFill>
                <a:latin typeface="+mj-lt"/>
              </a:rPr>
              <a:t>Dideoxynucleotides</a:t>
            </a:r>
            <a:r>
              <a:rPr lang="en-US" altLang="en-US" b="1" dirty="0">
                <a:solidFill>
                  <a:srgbClr val="C00000"/>
                </a:solidFill>
                <a:latin typeface="+mj-lt"/>
              </a:rPr>
              <a:t> (</a:t>
            </a:r>
            <a:r>
              <a:rPr lang="en-US" altLang="en-US" b="1" dirty="0" err="1">
                <a:solidFill>
                  <a:srgbClr val="C00000"/>
                </a:solidFill>
                <a:latin typeface="+mj-lt"/>
              </a:rPr>
              <a:t>ddNTPs</a:t>
            </a:r>
            <a:r>
              <a:rPr lang="en-US" altLang="en-US" b="1" dirty="0">
                <a:solidFill>
                  <a:srgbClr val="C00000"/>
                </a:solidFill>
                <a:latin typeface="+mj-lt"/>
              </a:rPr>
              <a:t>)</a:t>
            </a:r>
          </a:p>
        </p:txBody>
      </p:sp>
      <p:grpSp>
        <p:nvGrpSpPr>
          <p:cNvPr id="6" name="Group 5"/>
          <p:cNvGrpSpPr/>
          <p:nvPr/>
        </p:nvGrpSpPr>
        <p:grpSpPr>
          <a:xfrm>
            <a:off x="704850" y="5486400"/>
            <a:ext cx="7677150" cy="1143000"/>
            <a:chOff x="857250" y="5611813"/>
            <a:chExt cx="7677150" cy="1143000"/>
          </a:xfrm>
        </p:grpSpPr>
        <p:sp>
          <p:nvSpPr>
            <p:cNvPr id="4" name="Rectangle 7"/>
            <p:cNvSpPr>
              <a:spLocks noChangeArrowheads="1"/>
            </p:cNvSpPr>
            <p:nvPr/>
          </p:nvSpPr>
          <p:spPr bwMode="auto">
            <a:xfrm>
              <a:off x="895350" y="5611813"/>
              <a:ext cx="7620000" cy="1143000"/>
            </a:xfrm>
            <a:prstGeom prst="rect">
              <a:avLst/>
            </a:prstGeom>
            <a:noFill/>
            <a:ln w="28575">
              <a:solidFill>
                <a:srgbClr val="FF0000"/>
              </a:solidFill>
              <a:miter lim="800000"/>
              <a:headEnd/>
              <a:tailEnd/>
            </a:ln>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IN" altLang="en-US" sz="1800">
                <a:latin typeface="+mj-lt"/>
              </a:endParaRPr>
            </a:p>
          </p:txBody>
        </p:sp>
        <p:sp>
          <p:nvSpPr>
            <p:cNvPr id="5" name="Text Box 8"/>
            <p:cNvSpPr txBox="1">
              <a:spLocks noChangeArrowheads="1"/>
            </p:cNvSpPr>
            <p:nvPr/>
          </p:nvSpPr>
          <p:spPr bwMode="auto">
            <a:xfrm>
              <a:off x="857250" y="5699125"/>
              <a:ext cx="7677150" cy="1006475"/>
            </a:xfrm>
            <a:prstGeom prst="rect">
              <a:avLst/>
            </a:prstGeom>
            <a:noFill/>
            <a:ln>
              <a:noFill/>
            </a:ln>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50000"/>
                </a:spcBef>
                <a:buFontTx/>
                <a:buNone/>
                <a:defRPr/>
              </a:pPr>
              <a:r>
                <a:rPr lang="en-US" altLang="en-US" sz="2000" b="1" dirty="0">
                  <a:latin typeface="+mj-lt"/>
                </a:rPr>
                <a:t>The 3’ hydroxyl has been changed to a hydrogen in </a:t>
              </a:r>
              <a:r>
                <a:rPr lang="en-US" altLang="en-US" sz="2000" b="1" dirty="0" err="1">
                  <a:latin typeface="+mj-lt"/>
                </a:rPr>
                <a:t>ddNTP’s</a:t>
              </a:r>
              <a:r>
                <a:rPr lang="en-US" altLang="en-US" sz="2000" b="1" dirty="0">
                  <a:latin typeface="+mj-lt"/>
                </a:rPr>
                <a:t>, which terminates a DNA chain because a phosphodiester bond cannot form at this 3’ location</a:t>
              </a:r>
            </a:p>
          </p:txBody>
        </p:sp>
      </p:grpSp>
      <p:pic>
        <p:nvPicPr>
          <p:cNvPr id="7" name="Picture 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2525"/>
          <a:stretch/>
        </p:blipFill>
        <p:spPr bwMode="auto">
          <a:xfrm>
            <a:off x="48962" y="1170782"/>
            <a:ext cx="4561138" cy="21859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 name="Picture 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2525"/>
          <a:stretch/>
        </p:blipFill>
        <p:spPr bwMode="auto">
          <a:xfrm>
            <a:off x="4142595" y="2928143"/>
            <a:ext cx="4561138" cy="21859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Box 7"/>
          <p:cNvSpPr txBox="1"/>
          <p:nvPr/>
        </p:nvSpPr>
        <p:spPr>
          <a:xfrm>
            <a:off x="2895600" y="2733466"/>
            <a:ext cx="492443" cy="338554"/>
          </a:xfrm>
          <a:prstGeom prst="rect">
            <a:avLst/>
          </a:prstGeom>
          <a:solidFill>
            <a:schemeClr val="bg1"/>
          </a:solidFill>
        </p:spPr>
        <p:txBody>
          <a:bodyPr wrap="none" rtlCol="0">
            <a:spAutoFit/>
          </a:bodyPr>
          <a:lstStyle/>
          <a:p>
            <a:r>
              <a:rPr lang="en-US" sz="1600" b="1">
                <a:solidFill>
                  <a:srgbClr val="BC1673"/>
                </a:solidFill>
              </a:rPr>
              <a:t>OH</a:t>
            </a:r>
          </a:p>
        </p:txBody>
      </p:sp>
      <p:sp>
        <p:nvSpPr>
          <p:cNvPr id="10" name="Rectangle 9"/>
          <p:cNvSpPr/>
          <p:nvPr/>
        </p:nvSpPr>
        <p:spPr>
          <a:xfrm>
            <a:off x="1447800" y="3061543"/>
            <a:ext cx="1940243" cy="428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41605" y="3048000"/>
            <a:ext cx="787395" cy="369332"/>
          </a:xfrm>
          <a:prstGeom prst="rect">
            <a:avLst/>
          </a:prstGeom>
          <a:noFill/>
        </p:spPr>
        <p:txBody>
          <a:bodyPr wrap="none" rtlCol="0">
            <a:spAutoFit/>
          </a:bodyPr>
          <a:lstStyle/>
          <a:p>
            <a:r>
              <a:rPr lang="en-US" b="1"/>
              <a:t>dNTP</a:t>
            </a:r>
          </a:p>
        </p:txBody>
      </p:sp>
    </p:spTree>
    <p:extLst>
      <p:ext uri="{BB962C8B-B14F-4D97-AF65-F5344CB8AC3E}">
        <p14:creationId xmlns:p14="http://schemas.microsoft.com/office/powerpoint/2010/main" val="4194940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685800" y="228600"/>
            <a:ext cx="7772400" cy="1143000"/>
          </a:xfrm>
        </p:spPr>
        <p:txBody>
          <a:bodyPr/>
          <a:lstStyle/>
          <a:p>
            <a:pPr eaLnBrk="1" hangingPunct="1"/>
            <a:r>
              <a:rPr lang="en-US" altLang="en-US" sz="3200" b="1" dirty="0">
                <a:solidFill>
                  <a:srgbClr val="C00000"/>
                </a:solidFill>
              </a:rPr>
              <a:t>Requirements for Sanger-Coulson Sequencing</a:t>
            </a:r>
          </a:p>
        </p:txBody>
      </p:sp>
      <p:sp>
        <p:nvSpPr>
          <p:cNvPr id="38915" name="Rectangle 3"/>
          <p:cNvSpPr>
            <a:spLocks noGrp="1" noChangeArrowheads="1"/>
          </p:cNvSpPr>
          <p:nvPr>
            <p:ph type="body" idx="1"/>
          </p:nvPr>
        </p:nvSpPr>
        <p:spPr>
          <a:xfrm>
            <a:off x="723900" y="1981200"/>
            <a:ext cx="7696200" cy="4525963"/>
          </a:xfrm>
        </p:spPr>
        <p:txBody>
          <a:bodyPr/>
          <a:lstStyle/>
          <a:p>
            <a:pPr marL="0" indent="0" eaLnBrk="1" hangingPunct="1">
              <a:lnSpc>
                <a:spcPct val="90000"/>
              </a:lnSpc>
              <a:buFontTx/>
              <a:buNone/>
              <a:defRPr/>
            </a:pPr>
            <a:r>
              <a:rPr lang="en-US" altLang="en-US" sz="2400" b="1" dirty="0"/>
              <a:t>DNA to be sequenced must be in single strand form</a:t>
            </a:r>
          </a:p>
          <a:p>
            <a:pPr marL="0" indent="0" eaLnBrk="1" hangingPunct="1">
              <a:lnSpc>
                <a:spcPct val="90000"/>
              </a:lnSpc>
              <a:buFontTx/>
              <a:buNone/>
              <a:defRPr/>
            </a:pPr>
            <a:endParaRPr lang="en-US" altLang="en-US" sz="2400" b="1" dirty="0"/>
          </a:p>
          <a:p>
            <a:pPr marL="0" indent="0" eaLnBrk="1" hangingPunct="1">
              <a:lnSpc>
                <a:spcPct val="90000"/>
              </a:lnSpc>
              <a:buFontTx/>
              <a:buNone/>
              <a:defRPr/>
            </a:pPr>
            <a:r>
              <a:rPr lang="en-US" altLang="en-US" sz="2400" b="1" dirty="0"/>
              <a:t>The region to be sequenced must be flanked by a stretch of 3’ known sequence</a:t>
            </a:r>
          </a:p>
          <a:p>
            <a:pPr marL="0" indent="0" eaLnBrk="1" hangingPunct="1">
              <a:lnSpc>
                <a:spcPct val="90000"/>
              </a:lnSpc>
              <a:buFontTx/>
              <a:buNone/>
              <a:defRPr/>
            </a:pPr>
            <a:endParaRPr lang="en-US" altLang="en-US" sz="2400" b="1" dirty="0"/>
          </a:p>
          <a:p>
            <a:pPr marL="0" indent="0" eaLnBrk="1" hangingPunct="1">
              <a:lnSpc>
                <a:spcPct val="90000"/>
              </a:lnSpc>
              <a:buFontTx/>
              <a:buNone/>
              <a:defRPr/>
            </a:pPr>
            <a:r>
              <a:rPr lang="en-US" altLang="en-US" sz="2400" b="1" dirty="0"/>
              <a:t>Reagents needed are:</a:t>
            </a:r>
          </a:p>
          <a:p>
            <a:pPr lvl="1" eaLnBrk="1" hangingPunct="1">
              <a:lnSpc>
                <a:spcPct val="90000"/>
              </a:lnSpc>
              <a:defRPr/>
            </a:pPr>
            <a:r>
              <a:rPr lang="en-US" altLang="en-US" sz="2400" b="1" dirty="0"/>
              <a:t>A primer complementary to the known region to direct chain synthesis.</a:t>
            </a:r>
          </a:p>
          <a:p>
            <a:pPr lvl="1" eaLnBrk="1" hangingPunct="1">
              <a:lnSpc>
                <a:spcPct val="90000"/>
              </a:lnSpc>
              <a:defRPr/>
            </a:pPr>
            <a:r>
              <a:rPr lang="en-US" altLang="en-US" sz="2400" b="1" dirty="0"/>
              <a:t>DNA polymerase.</a:t>
            </a:r>
          </a:p>
          <a:p>
            <a:pPr lvl="1" eaLnBrk="1" hangingPunct="1">
              <a:lnSpc>
                <a:spcPct val="90000"/>
              </a:lnSpc>
              <a:defRPr/>
            </a:pPr>
            <a:r>
              <a:rPr lang="en-US" altLang="en-US" sz="2400" b="1" dirty="0"/>
              <a:t>4 </a:t>
            </a:r>
            <a:r>
              <a:rPr lang="en-US" altLang="en-US" sz="2400" b="1" dirty="0" err="1"/>
              <a:t>deoxynucleotide</a:t>
            </a:r>
            <a:r>
              <a:rPr lang="en-US" altLang="en-US" sz="2400" b="1" dirty="0"/>
              <a:t> triphosphates (dNTPs).</a:t>
            </a:r>
          </a:p>
          <a:p>
            <a:pPr lvl="1" eaLnBrk="1" hangingPunct="1">
              <a:lnSpc>
                <a:spcPct val="90000"/>
              </a:lnSpc>
              <a:defRPr/>
            </a:pPr>
            <a:r>
              <a:rPr lang="en-US" altLang="en-US" sz="2400" b="1" dirty="0"/>
              <a:t>4 </a:t>
            </a:r>
            <a:r>
              <a:rPr lang="en-US" altLang="en-US" sz="2400" b="1" dirty="0" err="1"/>
              <a:t>dideoxynucleotide</a:t>
            </a:r>
            <a:r>
              <a:rPr lang="en-US" altLang="en-US" sz="2400" b="1" dirty="0"/>
              <a:t> triphosphates (</a:t>
            </a:r>
            <a:r>
              <a:rPr lang="en-US" altLang="en-US" sz="2400" b="1" dirty="0" err="1"/>
              <a:t>ddNTPs</a:t>
            </a:r>
            <a:r>
              <a:rPr lang="en-US" altLang="en-US" sz="2400" b="1" dirty="0"/>
              <a:t>)</a:t>
            </a:r>
          </a:p>
          <a:p>
            <a:pPr marL="457200" lvl="1" indent="0" eaLnBrk="1" hangingPunct="1">
              <a:lnSpc>
                <a:spcPct val="90000"/>
              </a:lnSpc>
              <a:buNone/>
              <a:defRPr/>
            </a:pPr>
            <a:r>
              <a:rPr lang="en-US" altLang="en-US" sz="2400" b="1" dirty="0"/>
              <a:t>(one for each set)</a:t>
            </a:r>
          </a:p>
          <a:p>
            <a:pPr eaLnBrk="1" hangingPunct="1">
              <a:lnSpc>
                <a:spcPct val="90000"/>
              </a:lnSpc>
              <a:defRPr/>
            </a:pPr>
            <a:endParaRPr lang="en-US" altLang="en-US" sz="2400" b="1" dirty="0"/>
          </a:p>
          <a:p>
            <a:pPr eaLnBrk="1" hangingPunct="1">
              <a:lnSpc>
                <a:spcPct val="90000"/>
              </a:lnSpc>
              <a:defRPr/>
            </a:pPr>
            <a:endParaRPr lang="en-US" altLang="en-US" sz="2400" b="1" dirty="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23" name="Text Box 7"/>
          <p:cNvSpPr txBox="1">
            <a:spLocks noChangeArrowheads="1"/>
          </p:cNvSpPr>
          <p:nvPr/>
        </p:nvSpPr>
        <p:spPr bwMode="auto">
          <a:xfrm>
            <a:off x="669925" y="5765800"/>
            <a:ext cx="7788275" cy="1016000"/>
          </a:xfrm>
          <a:prstGeom prst="rect">
            <a:avLst/>
          </a:prstGeom>
          <a:noFill/>
          <a:ln>
            <a:noFill/>
          </a:ln>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50000"/>
              </a:spcBef>
              <a:buFontTx/>
              <a:buNone/>
              <a:defRPr/>
            </a:pPr>
            <a:r>
              <a:rPr lang="en-US" altLang="en-US" sz="2000" b="1" dirty="0">
                <a:solidFill>
                  <a:srgbClr val="FF0000"/>
                </a:solidFill>
                <a:latin typeface="+mj-lt"/>
              </a:rPr>
              <a:t>Since the 3’ –OH is changed to a –H in </a:t>
            </a:r>
            <a:r>
              <a:rPr lang="en-US" altLang="en-US" sz="2000" b="1" dirty="0" err="1">
                <a:solidFill>
                  <a:srgbClr val="FF0000"/>
                </a:solidFill>
                <a:latin typeface="+mj-lt"/>
              </a:rPr>
              <a:t>ddNTPs</a:t>
            </a:r>
            <a:r>
              <a:rPr lang="en-US" altLang="en-US" sz="2000" b="1" dirty="0">
                <a:solidFill>
                  <a:srgbClr val="FF0000"/>
                </a:solidFill>
                <a:latin typeface="+mj-lt"/>
              </a:rPr>
              <a:t>, it is unable to form a phosphodiester bond by nucleophilic attack on the phosphate, and it will cause a termination in the DNA chain</a:t>
            </a:r>
          </a:p>
        </p:txBody>
      </p:sp>
      <p:sp>
        <p:nvSpPr>
          <p:cNvPr id="62470" name="Text Box 8"/>
          <p:cNvSpPr txBox="1">
            <a:spLocks noChangeArrowheads="1"/>
          </p:cNvSpPr>
          <p:nvPr/>
        </p:nvSpPr>
        <p:spPr bwMode="auto">
          <a:xfrm>
            <a:off x="609600" y="161925"/>
            <a:ext cx="8153400" cy="584775"/>
          </a:xfrm>
          <a:prstGeom prst="rect">
            <a:avLst/>
          </a:prstGeom>
          <a:noFill/>
          <a:ln>
            <a:noFill/>
          </a:ln>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defRPr/>
            </a:pPr>
            <a:r>
              <a:rPr lang="en-US" altLang="en-US" b="1" dirty="0">
                <a:solidFill>
                  <a:srgbClr val="C00000"/>
                </a:solidFill>
                <a:latin typeface="+mj-lt"/>
              </a:rPr>
              <a:t>Mechanism of DNA polymerization</a:t>
            </a:r>
          </a:p>
        </p:txBody>
      </p:sp>
      <p:pic>
        <p:nvPicPr>
          <p:cNvPr id="5"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2525"/>
          <a:stretch/>
        </p:blipFill>
        <p:spPr bwMode="auto">
          <a:xfrm>
            <a:off x="9372600" y="1605916"/>
            <a:ext cx="3066923" cy="1469786"/>
          </a:xfrm>
          <a:prstGeom prst="rect">
            <a:avLst/>
          </a:prstGeom>
          <a:noFill/>
          <a:ln w="25400">
            <a:solidFill>
              <a:schemeClr val="tx1"/>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 name="Picture 12">
            <a:extLst>
              <a:ext uri="{FF2B5EF4-FFF2-40B4-BE49-F238E27FC236}">
                <a16:creationId xmlns:a16="http://schemas.microsoft.com/office/drawing/2014/main" id="{236AEA3A-8589-1F45-B769-35BC37958C6A}"/>
              </a:ext>
            </a:extLst>
          </p:cNvPr>
          <p:cNvPicPr>
            <a:picLocks noChangeAspect="1"/>
          </p:cNvPicPr>
          <p:nvPr/>
        </p:nvPicPr>
        <p:blipFill rotWithShape="1">
          <a:blip r:embed="rId4" cstate="print"/>
          <a:srcRect/>
          <a:stretch/>
        </p:blipFill>
        <p:spPr>
          <a:xfrm>
            <a:off x="781919" y="2029468"/>
            <a:ext cx="7427803" cy="2198023"/>
          </a:xfrm>
          <a:prstGeom prst="rect">
            <a:avLst/>
          </a:prstGeom>
        </p:spPr>
      </p:pic>
      <p:sp>
        <p:nvSpPr>
          <p:cNvPr id="14" name="TextBox 7">
            <a:extLst>
              <a:ext uri="{FF2B5EF4-FFF2-40B4-BE49-F238E27FC236}">
                <a16:creationId xmlns:a16="http://schemas.microsoft.com/office/drawing/2014/main" id="{52CF3D78-DAA7-FC4F-AECB-C5DC8946C7C7}"/>
              </a:ext>
            </a:extLst>
          </p:cNvPr>
          <p:cNvSpPr txBox="1"/>
          <p:nvPr/>
        </p:nvSpPr>
        <p:spPr>
          <a:xfrm>
            <a:off x="3489620" y="3023779"/>
            <a:ext cx="396262" cy="261610"/>
          </a:xfrm>
          <a:prstGeom prst="rect">
            <a:avLst/>
          </a:prstGeom>
          <a:noFill/>
        </p:spPr>
        <p:txBody>
          <a:bodyPr wrap="non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100" b="1" dirty="0"/>
              <a:t>OH</a:t>
            </a:r>
          </a:p>
        </p:txBody>
      </p:sp>
      <p:grpSp>
        <p:nvGrpSpPr>
          <p:cNvPr id="16" name="Group 15">
            <a:extLst>
              <a:ext uri="{FF2B5EF4-FFF2-40B4-BE49-F238E27FC236}">
                <a16:creationId xmlns:a16="http://schemas.microsoft.com/office/drawing/2014/main" id="{9A946560-C88E-CC47-AB30-A1B7C18C7C1A}"/>
              </a:ext>
            </a:extLst>
          </p:cNvPr>
          <p:cNvGrpSpPr/>
          <p:nvPr/>
        </p:nvGrpSpPr>
        <p:grpSpPr>
          <a:xfrm>
            <a:off x="7981122" y="2237584"/>
            <a:ext cx="457200" cy="454429"/>
            <a:chOff x="8077200" y="4822419"/>
            <a:chExt cx="457200" cy="454429"/>
          </a:xfrm>
        </p:grpSpPr>
        <p:sp>
          <p:nvSpPr>
            <p:cNvPr id="17" name="TextBox 8">
              <a:extLst>
                <a:ext uri="{FF2B5EF4-FFF2-40B4-BE49-F238E27FC236}">
                  <a16:creationId xmlns:a16="http://schemas.microsoft.com/office/drawing/2014/main" id="{94486BB3-1A3B-C24C-9319-03422FF042A5}"/>
                </a:ext>
              </a:extLst>
            </p:cNvPr>
            <p:cNvSpPr txBox="1"/>
            <p:nvPr/>
          </p:nvSpPr>
          <p:spPr>
            <a:xfrm>
              <a:off x="8080430" y="4912957"/>
              <a:ext cx="453970" cy="307777"/>
            </a:xfrm>
            <a:prstGeom prst="rect">
              <a:avLst/>
            </a:prstGeom>
            <a:noFill/>
          </p:spPr>
          <p:txBody>
            <a:bodyPr wrap="non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b="1"/>
                <a:t>OH</a:t>
              </a:r>
            </a:p>
          </p:txBody>
        </p:sp>
        <p:cxnSp>
          <p:nvCxnSpPr>
            <p:cNvPr id="18" name="Straight Connector 17">
              <a:extLst>
                <a:ext uri="{FF2B5EF4-FFF2-40B4-BE49-F238E27FC236}">
                  <a16:creationId xmlns:a16="http://schemas.microsoft.com/office/drawing/2014/main" id="{4B02163D-D52A-9E47-B0EA-66BF4445A22C}"/>
                </a:ext>
              </a:extLst>
            </p:cNvPr>
            <p:cNvCxnSpPr/>
            <p:nvPr/>
          </p:nvCxnSpPr>
          <p:spPr>
            <a:xfrm flipH="1">
              <a:off x="8080430" y="5108306"/>
              <a:ext cx="118460" cy="819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ED47E786-CBE3-8545-A512-66ACC87BE2F0}"/>
                </a:ext>
              </a:extLst>
            </p:cNvPr>
            <p:cNvSpPr/>
            <p:nvPr/>
          </p:nvSpPr>
          <p:spPr>
            <a:xfrm>
              <a:off x="8077200" y="4822419"/>
              <a:ext cx="457200" cy="454429"/>
            </a:xfrm>
            <a:prstGeom prst="ellipse">
              <a:avLst/>
            </a:prstGeom>
            <a:solidFill>
              <a:srgbClr val="FF0000">
                <a:alpha val="39000"/>
              </a:srgb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grpSp>
      <p:sp>
        <p:nvSpPr>
          <p:cNvPr id="2" name="Rectangle 1">
            <a:extLst>
              <a:ext uri="{FF2B5EF4-FFF2-40B4-BE49-F238E27FC236}">
                <a16:creationId xmlns:a16="http://schemas.microsoft.com/office/drawing/2014/main" id="{1AA4E434-B91E-F249-8FBB-6DACBAC78A7C}"/>
              </a:ext>
            </a:extLst>
          </p:cNvPr>
          <p:cNvSpPr/>
          <p:nvPr/>
        </p:nvSpPr>
        <p:spPr>
          <a:xfrm rot="14099248">
            <a:off x="2836096" y="2357113"/>
            <a:ext cx="76200" cy="97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983C1C2F-9173-A247-8AB5-DF61619EA446}"/>
              </a:ext>
            </a:extLst>
          </p:cNvPr>
          <p:cNvCxnSpPr>
            <a:cxnSpLocks/>
          </p:cNvCxnSpPr>
          <p:nvPr/>
        </p:nvCxnSpPr>
        <p:spPr>
          <a:xfrm>
            <a:off x="3665559" y="2501394"/>
            <a:ext cx="102093" cy="728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3002CE1-AA33-8541-A91D-D3C2A900B0A2}"/>
              </a:ext>
            </a:extLst>
          </p:cNvPr>
          <p:cNvSpPr/>
          <p:nvPr/>
        </p:nvSpPr>
        <p:spPr>
          <a:xfrm>
            <a:off x="675009" y="3702489"/>
            <a:ext cx="546593" cy="207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A2352AD-076A-DA47-9403-AABB82B5FE4F}"/>
              </a:ext>
            </a:extLst>
          </p:cNvPr>
          <p:cNvSpPr/>
          <p:nvPr/>
        </p:nvSpPr>
        <p:spPr>
          <a:xfrm>
            <a:off x="2478659" y="2272263"/>
            <a:ext cx="457200" cy="454429"/>
          </a:xfrm>
          <a:prstGeom prst="ellipse">
            <a:avLst/>
          </a:prstGeom>
          <a:solidFill>
            <a:srgbClr val="FF0000">
              <a:alpha val="39000"/>
            </a:srgb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46" name="Rectangle 45">
            <a:extLst>
              <a:ext uri="{FF2B5EF4-FFF2-40B4-BE49-F238E27FC236}">
                <a16:creationId xmlns:a16="http://schemas.microsoft.com/office/drawing/2014/main" id="{7DF41B9F-B399-3E4F-AE68-7F92DC9B8379}"/>
              </a:ext>
            </a:extLst>
          </p:cNvPr>
          <p:cNvSpPr/>
          <p:nvPr/>
        </p:nvSpPr>
        <p:spPr>
          <a:xfrm>
            <a:off x="337097" y="5238425"/>
            <a:ext cx="546593" cy="207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7EA2E6B-26B6-A348-B30A-462086AF1357}"/>
              </a:ext>
            </a:extLst>
          </p:cNvPr>
          <p:cNvSpPr/>
          <p:nvPr/>
        </p:nvSpPr>
        <p:spPr>
          <a:xfrm>
            <a:off x="743250" y="4942407"/>
            <a:ext cx="546593" cy="207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88423"/>
                                        </p:tgtEl>
                                        <p:attrNameLst>
                                          <p:attrName>style.visibility</p:attrName>
                                        </p:attrNameLst>
                                      </p:cBhvr>
                                      <p:to>
                                        <p:strVal val="visible"/>
                                      </p:to>
                                    </p:set>
                                  </p:childTnLst>
                                </p:cTn>
                              </p:par>
                              <p:par>
                                <p:cTn id="13" presetID="9"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dissolve">
                                      <p:cBhvr>
                                        <p:cTn id="15" dur="500"/>
                                        <p:tgtEl>
                                          <p:spTgt spid="4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dissolve">
                                      <p:cBhvr>
                                        <p:cTn id="1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23" grpId="0" autoUpdateAnimBg="0"/>
      <p:bldP spid="14" grpId="0"/>
      <p:bldP spid="46" grpId="0" animBg="1"/>
      <p:bldP spid="4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2971800"/>
            <a:ext cx="8991600" cy="3831818"/>
          </a:xfrm>
          <a:prstGeom prst="rect">
            <a:avLst/>
          </a:prstGeom>
        </p:spPr>
        <p:txBody>
          <a:bodyPr wrap="square">
            <a:spAutoFit/>
          </a:bodyPr>
          <a:lstStyle/>
          <a:p>
            <a:pPr>
              <a:spcAft>
                <a:spcPts val="1800"/>
              </a:spcAft>
            </a:pPr>
            <a:r>
              <a:rPr lang="en-US" sz="2200" b="1" dirty="0">
                <a:solidFill>
                  <a:srgbClr val="222222"/>
                </a:solidFill>
                <a:latin typeface="+mj-lt"/>
              </a:rPr>
              <a:t>To each reaction along with the four regular dNTPs, only one of the four </a:t>
            </a:r>
            <a:r>
              <a:rPr lang="en-US" sz="2200" b="1" dirty="0" err="1">
                <a:latin typeface="+mj-lt"/>
              </a:rPr>
              <a:t>dideoxynucleotides</a:t>
            </a:r>
            <a:r>
              <a:rPr lang="en-US" sz="2200" b="1" dirty="0">
                <a:solidFill>
                  <a:srgbClr val="222222"/>
                </a:solidFill>
                <a:latin typeface="+mj-lt"/>
              </a:rPr>
              <a:t> </a:t>
            </a:r>
            <a:r>
              <a:rPr lang="en-US" sz="2200" b="1" dirty="0">
                <a:solidFill>
                  <a:srgbClr val="00B050"/>
                </a:solidFill>
                <a:latin typeface="+mj-lt"/>
              </a:rPr>
              <a:t>(</a:t>
            </a:r>
            <a:r>
              <a:rPr lang="en-US" sz="2200" b="1" dirty="0" err="1">
                <a:solidFill>
                  <a:srgbClr val="00B050"/>
                </a:solidFill>
                <a:latin typeface="+mj-lt"/>
              </a:rPr>
              <a:t>ddATP</a:t>
            </a:r>
            <a:r>
              <a:rPr lang="en-US" sz="2200" b="1" dirty="0">
                <a:solidFill>
                  <a:srgbClr val="00B050"/>
                </a:solidFill>
                <a:latin typeface="+mj-lt"/>
              </a:rPr>
              <a:t> in the above reaction) </a:t>
            </a:r>
            <a:r>
              <a:rPr lang="en-US" sz="2200" b="1" dirty="0">
                <a:solidFill>
                  <a:srgbClr val="222222"/>
                </a:solidFill>
                <a:latin typeface="+mj-lt"/>
              </a:rPr>
              <a:t>are added</a:t>
            </a:r>
          </a:p>
          <a:p>
            <a:pPr>
              <a:spcAft>
                <a:spcPts val="1800"/>
              </a:spcAft>
            </a:pPr>
            <a:r>
              <a:rPr lang="en-US" sz="2200" b="1" dirty="0">
                <a:solidFill>
                  <a:srgbClr val="222222"/>
                </a:solidFill>
                <a:latin typeface="+mj-lt"/>
              </a:rPr>
              <a:t>The </a:t>
            </a:r>
            <a:r>
              <a:rPr lang="en-US" sz="2200" b="1" dirty="0" err="1">
                <a:solidFill>
                  <a:srgbClr val="222222"/>
                </a:solidFill>
                <a:latin typeface="+mj-lt"/>
              </a:rPr>
              <a:t>ddNTP</a:t>
            </a:r>
            <a:r>
              <a:rPr lang="en-US" sz="2200" b="1" dirty="0">
                <a:solidFill>
                  <a:srgbClr val="222222"/>
                </a:solidFill>
                <a:latin typeface="+mj-lt"/>
              </a:rPr>
              <a:t> is added to be approximately 100-fold lower in concentration than the corresponding dNTP </a:t>
            </a:r>
          </a:p>
          <a:p>
            <a:pPr>
              <a:spcAft>
                <a:spcPts val="1800"/>
              </a:spcAft>
            </a:pPr>
            <a:r>
              <a:rPr lang="en-US" sz="2200" b="1" dirty="0">
                <a:solidFill>
                  <a:srgbClr val="222222"/>
                </a:solidFill>
                <a:latin typeface="+mj-lt"/>
              </a:rPr>
              <a:t>A series of differentially elongated DNA fragments (hence of different length) will be produced</a:t>
            </a:r>
          </a:p>
          <a:p>
            <a:pPr>
              <a:spcAft>
                <a:spcPts val="1800"/>
              </a:spcAft>
            </a:pPr>
            <a:r>
              <a:rPr lang="en-US" sz="2200" b="1" dirty="0">
                <a:solidFill>
                  <a:srgbClr val="222222"/>
                </a:solidFill>
                <a:latin typeface="+mj-lt"/>
              </a:rPr>
              <a:t>Can be visualized by labelling the primers with radioactive phosphate (</a:t>
            </a:r>
            <a:r>
              <a:rPr lang="en-US" sz="2200" b="1" baseline="30000" dirty="0">
                <a:solidFill>
                  <a:srgbClr val="222222"/>
                </a:solidFill>
                <a:latin typeface="+mj-lt"/>
              </a:rPr>
              <a:t>32</a:t>
            </a:r>
            <a:r>
              <a:rPr lang="en-US" sz="2200" b="1" dirty="0">
                <a:solidFill>
                  <a:srgbClr val="222222"/>
                </a:solidFill>
                <a:latin typeface="+mj-lt"/>
              </a:rPr>
              <a:t>P or </a:t>
            </a:r>
            <a:r>
              <a:rPr lang="en-US" sz="2200" b="1" baseline="30000" dirty="0">
                <a:solidFill>
                  <a:srgbClr val="222222"/>
                </a:solidFill>
                <a:latin typeface="+mj-lt"/>
              </a:rPr>
              <a:t>33</a:t>
            </a:r>
            <a:r>
              <a:rPr lang="en-US" sz="2200" b="1" dirty="0">
                <a:solidFill>
                  <a:srgbClr val="222222"/>
                </a:solidFill>
                <a:latin typeface="+mj-lt"/>
              </a:rPr>
              <a:t>P)</a:t>
            </a:r>
          </a:p>
        </p:txBody>
      </p:sp>
      <p:sp>
        <p:nvSpPr>
          <p:cNvPr id="3" name="TextBox 2"/>
          <p:cNvSpPr txBox="1"/>
          <p:nvPr/>
        </p:nvSpPr>
        <p:spPr>
          <a:xfrm>
            <a:off x="1981200" y="784086"/>
            <a:ext cx="6874959" cy="2862322"/>
          </a:xfrm>
          <a:prstGeom prst="rect">
            <a:avLst/>
          </a:prstGeom>
          <a:noFill/>
        </p:spPr>
        <p:txBody>
          <a:bodyPr wrap="none" rtlCol="0">
            <a:spAutoFit/>
          </a:bodyPr>
          <a:lstStyle/>
          <a:p>
            <a:r>
              <a:rPr lang="en-US" b="1" dirty="0"/>
              <a:t>3’ </a:t>
            </a:r>
            <a:r>
              <a:rPr lang="mr-IN" b="1" dirty="0"/>
              <a:t>–</a:t>
            </a:r>
            <a:r>
              <a:rPr lang="en-US" b="1" dirty="0"/>
              <a:t> </a:t>
            </a:r>
            <a:r>
              <a:rPr lang="en-US" b="1" dirty="0">
                <a:solidFill>
                  <a:srgbClr val="0066FF"/>
                </a:solidFill>
              </a:rPr>
              <a:t>A T A T C T G T A C C T A G G T G A G T C A G T A C C </a:t>
            </a:r>
            <a:r>
              <a:rPr lang="en-US" b="1" dirty="0"/>
              <a:t>-5’</a:t>
            </a:r>
          </a:p>
          <a:p>
            <a:r>
              <a:rPr lang="en-US" b="1" dirty="0"/>
              <a:t>5’ </a:t>
            </a:r>
            <a:r>
              <a:rPr lang="mr-IN" b="1" dirty="0"/>
              <a:t>–</a:t>
            </a:r>
            <a:r>
              <a:rPr lang="en-US" b="1" dirty="0"/>
              <a:t> </a:t>
            </a:r>
            <a:r>
              <a:rPr lang="en-US" b="1" dirty="0">
                <a:solidFill>
                  <a:srgbClr val="BC1673"/>
                </a:solidFill>
              </a:rPr>
              <a:t>T A T A G A C </a:t>
            </a:r>
          </a:p>
          <a:p>
            <a:r>
              <a:rPr lang="en-US" b="1" dirty="0"/>
              <a:t>5’ </a:t>
            </a:r>
            <a:r>
              <a:rPr lang="mr-IN" b="1" dirty="0"/>
              <a:t>–</a:t>
            </a:r>
            <a:r>
              <a:rPr lang="en-US" b="1" dirty="0"/>
              <a:t> </a:t>
            </a:r>
            <a:r>
              <a:rPr lang="en-US" b="1" dirty="0">
                <a:solidFill>
                  <a:srgbClr val="BC1673"/>
                </a:solidFill>
              </a:rPr>
              <a:t>T A T A G A C </a:t>
            </a:r>
            <a:r>
              <a:rPr lang="en-US" b="1" dirty="0">
                <a:solidFill>
                  <a:srgbClr val="C00000"/>
                </a:solidFill>
              </a:rPr>
              <a:t>A</a:t>
            </a:r>
          </a:p>
          <a:p>
            <a:r>
              <a:rPr lang="en-US" b="1" dirty="0"/>
              <a:t>5’ </a:t>
            </a:r>
            <a:r>
              <a:rPr lang="mr-IN" b="1" dirty="0"/>
              <a:t>–</a:t>
            </a:r>
            <a:r>
              <a:rPr lang="en-US" b="1" dirty="0"/>
              <a:t> </a:t>
            </a:r>
            <a:r>
              <a:rPr lang="en-US" b="1" dirty="0">
                <a:solidFill>
                  <a:srgbClr val="BC1673"/>
                </a:solidFill>
              </a:rPr>
              <a:t>T A T A G A C </a:t>
            </a:r>
            <a:r>
              <a:rPr lang="en-US" b="1" dirty="0"/>
              <a:t>A T G G </a:t>
            </a:r>
            <a:r>
              <a:rPr lang="en-US" b="1" dirty="0">
                <a:solidFill>
                  <a:srgbClr val="C00000"/>
                </a:solidFill>
              </a:rPr>
              <a:t>A</a:t>
            </a:r>
          </a:p>
          <a:p>
            <a:r>
              <a:rPr lang="en-US" b="1" dirty="0"/>
              <a:t>5’ </a:t>
            </a:r>
            <a:r>
              <a:rPr lang="mr-IN" b="1" dirty="0"/>
              <a:t>–</a:t>
            </a:r>
            <a:r>
              <a:rPr lang="en-US" b="1" dirty="0"/>
              <a:t> </a:t>
            </a:r>
            <a:r>
              <a:rPr lang="en-US" b="1" dirty="0">
                <a:solidFill>
                  <a:srgbClr val="BC1673"/>
                </a:solidFill>
              </a:rPr>
              <a:t>T A T A G A C </a:t>
            </a:r>
            <a:r>
              <a:rPr lang="en-US" b="1" dirty="0"/>
              <a:t>A T G G A T C C </a:t>
            </a:r>
            <a:r>
              <a:rPr lang="en-US" b="1" dirty="0">
                <a:solidFill>
                  <a:srgbClr val="C00000"/>
                </a:solidFill>
              </a:rPr>
              <a:t>A</a:t>
            </a:r>
          </a:p>
          <a:p>
            <a:r>
              <a:rPr lang="en-US" b="1" dirty="0"/>
              <a:t>5’ </a:t>
            </a:r>
            <a:r>
              <a:rPr lang="mr-IN" b="1" dirty="0"/>
              <a:t>–</a:t>
            </a:r>
            <a:r>
              <a:rPr lang="en-US" b="1" dirty="0"/>
              <a:t> </a:t>
            </a:r>
            <a:r>
              <a:rPr lang="en-US" b="1" dirty="0">
                <a:solidFill>
                  <a:srgbClr val="BC1673"/>
                </a:solidFill>
              </a:rPr>
              <a:t>T A T A G A C </a:t>
            </a:r>
            <a:r>
              <a:rPr lang="en-US" b="1" dirty="0"/>
              <a:t>A T G G A T C C A C T C </a:t>
            </a:r>
            <a:r>
              <a:rPr lang="en-US" b="1" dirty="0">
                <a:solidFill>
                  <a:srgbClr val="C00000"/>
                </a:solidFill>
              </a:rPr>
              <a:t>A</a:t>
            </a:r>
          </a:p>
          <a:p>
            <a:r>
              <a:rPr lang="en-US" b="1" dirty="0"/>
              <a:t>5’ </a:t>
            </a:r>
            <a:r>
              <a:rPr lang="mr-IN" b="1" dirty="0"/>
              <a:t>–</a:t>
            </a:r>
            <a:r>
              <a:rPr lang="en-US" b="1" dirty="0"/>
              <a:t> </a:t>
            </a:r>
            <a:r>
              <a:rPr lang="en-US" b="1" dirty="0">
                <a:solidFill>
                  <a:srgbClr val="BC1673"/>
                </a:solidFill>
              </a:rPr>
              <a:t>T A T A G A C </a:t>
            </a:r>
            <a:r>
              <a:rPr lang="en-US" b="1" dirty="0"/>
              <a:t>A T G G A T C C A C T C A G T C </a:t>
            </a:r>
            <a:r>
              <a:rPr lang="en-US" b="1" dirty="0">
                <a:solidFill>
                  <a:srgbClr val="C00000"/>
                </a:solidFill>
              </a:rPr>
              <a:t>A</a:t>
            </a:r>
          </a:p>
          <a:p>
            <a:endParaRPr lang="en-US" b="1" dirty="0"/>
          </a:p>
          <a:p>
            <a:endParaRPr lang="en-US" b="1" dirty="0"/>
          </a:p>
          <a:p>
            <a:endParaRPr lang="en-US" b="1" dirty="0"/>
          </a:p>
        </p:txBody>
      </p:sp>
      <p:sp>
        <p:nvSpPr>
          <p:cNvPr id="4" name="TextBox 3"/>
          <p:cNvSpPr txBox="1"/>
          <p:nvPr/>
        </p:nvSpPr>
        <p:spPr>
          <a:xfrm>
            <a:off x="832950" y="762000"/>
            <a:ext cx="995850" cy="707886"/>
          </a:xfrm>
          <a:prstGeom prst="rect">
            <a:avLst/>
          </a:prstGeom>
          <a:noFill/>
        </p:spPr>
        <p:txBody>
          <a:bodyPr wrap="none" rtlCol="0">
            <a:spAutoFit/>
          </a:bodyPr>
          <a:lstStyle/>
          <a:p>
            <a:pPr algn="r"/>
            <a:endParaRPr lang="en-US" sz="2000" b="1" dirty="0"/>
          </a:p>
          <a:p>
            <a:pPr algn="r"/>
            <a:r>
              <a:rPr lang="en-US" sz="2000" b="1" dirty="0">
                <a:solidFill>
                  <a:srgbClr val="FF0000"/>
                </a:solidFill>
              </a:rPr>
              <a:t>Primer</a:t>
            </a:r>
          </a:p>
        </p:txBody>
      </p:sp>
      <p:sp>
        <p:nvSpPr>
          <p:cNvPr id="6" name="Rectangle 5"/>
          <p:cNvSpPr/>
          <p:nvPr/>
        </p:nvSpPr>
        <p:spPr>
          <a:xfrm>
            <a:off x="537806" y="764976"/>
            <a:ext cx="1290994" cy="400110"/>
          </a:xfrm>
          <a:prstGeom prst="rect">
            <a:avLst/>
          </a:prstGeom>
        </p:spPr>
        <p:txBody>
          <a:bodyPr wrap="none">
            <a:spAutoFit/>
          </a:bodyPr>
          <a:lstStyle/>
          <a:p>
            <a:r>
              <a:rPr lang="en-US" sz="2000" b="1" dirty="0">
                <a:solidFill>
                  <a:srgbClr val="0066FF"/>
                </a:solidFill>
              </a:rPr>
              <a:t>Template</a:t>
            </a:r>
            <a:endParaRPr lang="en-US" sz="2000" dirty="0">
              <a:solidFill>
                <a:srgbClr val="0066FF"/>
              </a:solidFill>
            </a:endParaRPr>
          </a:p>
        </p:txBody>
      </p:sp>
      <p:sp>
        <p:nvSpPr>
          <p:cNvPr id="7" name="TextBox 6"/>
          <p:cNvSpPr txBox="1"/>
          <p:nvPr/>
        </p:nvSpPr>
        <p:spPr>
          <a:xfrm>
            <a:off x="-128410" y="1165086"/>
            <a:ext cx="1957210" cy="1323439"/>
          </a:xfrm>
          <a:prstGeom prst="rect">
            <a:avLst/>
          </a:prstGeom>
          <a:noFill/>
        </p:spPr>
        <p:txBody>
          <a:bodyPr wrap="square" rtlCol="0">
            <a:spAutoFit/>
          </a:bodyPr>
          <a:lstStyle/>
          <a:p>
            <a:pPr algn="r"/>
            <a:endParaRPr lang="en-US" sz="2000" b="1" dirty="0"/>
          </a:p>
          <a:p>
            <a:pPr algn="r"/>
            <a:r>
              <a:rPr lang="en-US" sz="2000" b="1" dirty="0">
                <a:solidFill>
                  <a:srgbClr val="C00000"/>
                </a:solidFill>
              </a:rPr>
              <a:t>Differentially elongated fragments</a:t>
            </a:r>
          </a:p>
        </p:txBody>
      </p:sp>
      <p:cxnSp>
        <p:nvCxnSpPr>
          <p:cNvPr id="9" name="Straight Connector 8"/>
          <p:cNvCxnSpPr/>
          <p:nvPr/>
        </p:nvCxnSpPr>
        <p:spPr>
          <a:xfrm>
            <a:off x="1905000" y="1455867"/>
            <a:ext cx="0" cy="12332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43840" y="49501"/>
            <a:ext cx="8654933" cy="523220"/>
          </a:xfrm>
          <a:prstGeom prst="rect">
            <a:avLst/>
          </a:prstGeom>
          <a:noFill/>
        </p:spPr>
        <p:txBody>
          <a:bodyPr wrap="none" rtlCol="0">
            <a:spAutoFit/>
          </a:bodyPr>
          <a:lstStyle/>
          <a:p>
            <a:r>
              <a:rPr lang="en-US" sz="2800" b="1" dirty="0">
                <a:solidFill>
                  <a:srgbClr val="FF0000"/>
                </a:solidFill>
              </a:rPr>
              <a:t>Sequencing using denaturing gel-electrophoresis</a:t>
            </a:r>
          </a:p>
        </p:txBody>
      </p:sp>
    </p:spTree>
    <p:extLst>
      <p:ext uri="{BB962C8B-B14F-4D97-AF65-F5344CB8AC3E}">
        <p14:creationId xmlns:p14="http://schemas.microsoft.com/office/powerpoint/2010/main" val="593932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1"/>
          <p:cNvSpPr>
            <a:spLocks noChangeArrowheads="1"/>
          </p:cNvSpPr>
          <p:nvPr/>
        </p:nvSpPr>
        <p:spPr bwMode="auto">
          <a:xfrm>
            <a:off x="1066800" y="112713"/>
            <a:ext cx="70104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IN" altLang="en-US" sz="2800" b="1" dirty="0">
                <a:ea typeface="DejaVu Sans" charset="0"/>
                <a:cs typeface="DejaVu Sans" charset="0"/>
              </a:rPr>
              <a:t>Semiconservative Replication of DNA as suggested by Watson and Crick</a:t>
            </a:r>
            <a:endParaRPr lang="en-US" altLang="en-US" sz="2800" dirty="0"/>
          </a:p>
        </p:txBody>
      </p:sp>
      <p:pic>
        <p:nvPicPr>
          <p:cNvPr id="53252"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b="7678"/>
          <a:stretch>
            <a:fillRect/>
          </a:stretch>
        </p:blipFill>
        <p:spPr bwMode="auto">
          <a:xfrm>
            <a:off x="1295400" y="1143000"/>
            <a:ext cx="2352675" cy="564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b="7887"/>
          <a:stretch>
            <a:fillRect/>
          </a:stretch>
        </p:blipFill>
        <p:spPr bwMode="auto">
          <a:xfrm>
            <a:off x="4495800" y="1052513"/>
            <a:ext cx="399415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7103"/>
          <a:stretch/>
        </p:blipFill>
        <p:spPr bwMode="auto">
          <a:xfrm>
            <a:off x="1828401" y="685800"/>
            <a:ext cx="6143703" cy="61428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extBox 2"/>
          <p:cNvSpPr txBox="1"/>
          <p:nvPr/>
        </p:nvSpPr>
        <p:spPr>
          <a:xfrm>
            <a:off x="228600" y="30480"/>
            <a:ext cx="8654933" cy="523220"/>
          </a:xfrm>
          <a:prstGeom prst="rect">
            <a:avLst/>
          </a:prstGeom>
          <a:noFill/>
        </p:spPr>
        <p:txBody>
          <a:bodyPr wrap="none" rtlCol="0">
            <a:spAutoFit/>
          </a:bodyPr>
          <a:lstStyle/>
          <a:p>
            <a:r>
              <a:rPr lang="en-US" sz="2800" b="1" dirty="0">
                <a:solidFill>
                  <a:srgbClr val="FF0000"/>
                </a:solidFill>
              </a:rPr>
              <a:t>Sequencing using denaturing gel-electrophoresis</a:t>
            </a:r>
          </a:p>
        </p:txBody>
      </p:sp>
    </p:spTree>
    <p:extLst>
      <p:ext uri="{BB962C8B-B14F-4D97-AF65-F5344CB8AC3E}">
        <p14:creationId xmlns:p14="http://schemas.microsoft.com/office/powerpoint/2010/main" val="14369642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520057"/>
            <a:ext cx="7858125" cy="633794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p:cNvSpPr txBox="1"/>
          <p:nvPr/>
        </p:nvSpPr>
        <p:spPr>
          <a:xfrm>
            <a:off x="2610203" y="0"/>
            <a:ext cx="4161717" cy="523220"/>
          </a:xfrm>
          <a:prstGeom prst="rect">
            <a:avLst/>
          </a:prstGeom>
          <a:noFill/>
        </p:spPr>
        <p:txBody>
          <a:bodyPr wrap="none" rtlCol="0">
            <a:spAutoFit/>
          </a:bodyPr>
          <a:lstStyle/>
          <a:p>
            <a:r>
              <a:rPr lang="en-US" sz="2800" b="1">
                <a:solidFill>
                  <a:srgbClr val="FF0000"/>
                </a:solidFill>
              </a:rPr>
              <a:t>Automated sequencing</a:t>
            </a:r>
          </a:p>
        </p:txBody>
      </p:sp>
    </p:spTree>
    <p:extLst>
      <p:ext uri="{BB962C8B-B14F-4D97-AF65-F5344CB8AC3E}">
        <p14:creationId xmlns:p14="http://schemas.microsoft.com/office/powerpoint/2010/main" val="270046164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782722"/>
            <a:ext cx="8534400" cy="5999078"/>
          </a:xfrm>
          <a:prstGeom prst="rect">
            <a:avLst/>
          </a:prstGeom>
        </p:spPr>
        <p:txBody>
          <a:bodyPr wrap="square">
            <a:spAutoFit/>
          </a:bodyPr>
          <a:lstStyle/>
          <a:p>
            <a:pPr eaLnBrk="1" hangingPunct="1">
              <a:spcBef>
                <a:spcPts val="450"/>
              </a:spcBef>
              <a:spcAft>
                <a:spcPts val="1800"/>
              </a:spcAf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2400" b="1" dirty="0">
                <a:ea typeface="DejaVu Sans" charset="0"/>
                <a:cs typeface="DejaVu Sans" charset="0"/>
              </a:rPr>
              <a:t>Each </a:t>
            </a:r>
            <a:r>
              <a:rPr lang="en-IN" altLang="en-US" sz="2400" b="1" dirty="0" err="1">
                <a:ea typeface="DejaVu Sans" charset="0"/>
                <a:cs typeface="DejaVu Sans" charset="0"/>
              </a:rPr>
              <a:t>dideoxynucleotide</a:t>
            </a:r>
            <a:r>
              <a:rPr lang="en-IN" altLang="en-US" sz="2400" b="1" dirty="0">
                <a:ea typeface="DejaVu Sans" charset="0"/>
                <a:cs typeface="DejaVu Sans" charset="0"/>
              </a:rPr>
              <a:t> used are linked to a fluorescent molecule that gives all the fragments terminating in that nucleotide a particular </a:t>
            </a:r>
            <a:r>
              <a:rPr lang="en-IN" altLang="en-US" sz="2400" b="1" dirty="0" err="1">
                <a:ea typeface="DejaVu Sans" charset="0"/>
                <a:cs typeface="DejaVu Sans" charset="0"/>
              </a:rPr>
              <a:t>color</a:t>
            </a:r>
            <a:r>
              <a:rPr lang="en-IN" altLang="en-US" sz="2400" b="1" dirty="0">
                <a:ea typeface="DejaVu Sans" charset="0"/>
                <a:cs typeface="DejaVu Sans" charset="0"/>
              </a:rPr>
              <a:t>. </a:t>
            </a:r>
          </a:p>
          <a:p>
            <a:pPr eaLnBrk="1" hangingPunct="1">
              <a:spcBef>
                <a:spcPts val="450"/>
              </a:spcBef>
              <a:spcAft>
                <a:spcPts val="1800"/>
              </a:spcAf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2400" b="1" dirty="0">
                <a:ea typeface="DejaVu Sans" charset="0"/>
                <a:cs typeface="DejaVu Sans" charset="0"/>
              </a:rPr>
              <a:t>All four labelled </a:t>
            </a:r>
            <a:r>
              <a:rPr lang="en-IN" altLang="en-US" sz="2400" b="1" dirty="0" err="1">
                <a:ea typeface="DejaVu Sans" charset="0"/>
                <a:cs typeface="DejaVu Sans" charset="0"/>
              </a:rPr>
              <a:t>ddNTPs</a:t>
            </a:r>
            <a:r>
              <a:rPr lang="en-IN" altLang="en-US" sz="2400" b="1" dirty="0">
                <a:ea typeface="DejaVu Sans" charset="0"/>
                <a:cs typeface="DejaVu Sans" charset="0"/>
              </a:rPr>
              <a:t> are added to a single tube. </a:t>
            </a:r>
          </a:p>
          <a:p>
            <a:pPr eaLnBrk="1" hangingPunct="1">
              <a:spcBef>
                <a:spcPts val="450"/>
              </a:spcBef>
              <a:spcAft>
                <a:spcPts val="1800"/>
              </a:spcAf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2400" b="1" dirty="0">
                <a:ea typeface="DejaVu Sans" charset="0"/>
                <a:cs typeface="DejaVu Sans" charset="0"/>
              </a:rPr>
              <a:t>The resulting </a:t>
            </a:r>
            <a:r>
              <a:rPr lang="en-IN" altLang="en-US" sz="2400" b="1" dirty="0" err="1">
                <a:ea typeface="DejaVu Sans" charset="0"/>
                <a:cs typeface="DejaVu Sans" charset="0"/>
              </a:rPr>
              <a:t>colored</a:t>
            </a:r>
            <a:r>
              <a:rPr lang="en-IN" altLang="en-US" sz="2400" b="1" dirty="0">
                <a:ea typeface="DejaVu Sans" charset="0"/>
                <a:cs typeface="DejaVu Sans" charset="0"/>
              </a:rPr>
              <a:t> DNA fragments are then separated by capillary gel electrophoresis  </a:t>
            </a:r>
          </a:p>
          <a:p>
            <a:pPr eaLnBrk="1" hangingPunct="1">
              <a:spcBef>
                <a:spcPts val="450"/>
              </a:spcBef>
              <a:spcAft>
                <a:spcPts val="1800"/>
              </a:spcAf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2400" b="1" dirty="0">
                <a:ea typeface="DejaVu Sans" charset="0"/>
                <a:cs typeface="DejaVu Sans" charset="0"/>
              </a:rPr>
              <a:t>The </a:t>
            </a:r>
            <a:r>
              <a:rPr lang="en-IN" altLang="en-US" sz="2400" b="1" dirty="0" err="1">
                <a:ea typeface="DejaVu Sans" charset="0"/>
                <a:cs typeface="DejaVu Sans" charset="0"/>
              </a:rPr>
              <a:t>color</a:t>
            </a:r>
            <a:r>
              <a:rPr lang="en-IN" altLang="en-US" sz="2400" b="1" dirty="0">
                <a:ea typeface="DejaVu Sans" charset="0"/>
                <a:cs typeface="DejaVu Sans" charset="0"/>
              </a:rPr>
              <a:t> associated with each peak is detected using a laser beam. </a:t>
            </a:r>
          </a:p>
          <a:p>
            <a:pPr eaLnBrk="1" hangingPunct="1">
              <a:spcBef>
                <a:spcPts val="450"/>
              </a:spcBef>
              <a:spcAft>
                <a:spcPts val="1800"/>
              </a:spcAf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2400" b="1" dirty="0">
                <a:ea typeface="DejaVu Sans" charset="0"/>
                <a:cs typeface="DejaVu Sans" charset="0"/>
              </a:rPr>
              <a:t>The DNA sequence is read by determining the sequence of </a:t>
            </a:r>
            <a:r>
              <a:rPr lang="en-IN" altLang="en-US" sz="2400" b="1" dirty="0" err="1">
                <a:ea typeface="DejaVu Sans" charset="0"/>
                <a:cs typeface="DejaVu Sans" charset="0"/>
              </a:rPr>
              <a:t>colors</a:t>
            </a:r>
            <a:r>
              <a:rPr lang="en-IN" altLang="en-US" sz="2400" b="1" dirty="0">
                <a:ea typeface="DejaVu Sans" charset="0"/>
                <a:cs typeface="DejaVu Sans" charset="0"/>
              </a:rPr>
              <a:t> in the peaks as they pass the detector. </a:t>
            </a:r>
          </a:p>
          <a:p>
            <a:pPr eaLnBrk="1" hangingPunct="1">
              <a:spcBef>
                <a:spcPts val="450"/>
              </a:spcBef>
              <a:spcAft>
                <a:spcPts val="1800"/>
              </a:spcAf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sz="2400" b="1" dirty="0">
                <a:ea typeface="DejaVu Sans" charset="0"/>
                <a:cs typeface="DejaVu Sans" charset="0"/>
              </a:rPr>
              <a:t>This information is fed directly to a computer, which determines the sequence.</a:t>
            </a:r>
          </a:p>
        </p:txBody>
      </p:sp>
      <p:sp>
        <p:nvSpPr>
          <p:cNvPr id="3" name="TextBox 2"/>
          <p:cNvSpPr txBox="1"/>
          <p:nvPr/>
        </p:nvSpPr>
        <p:spPr>
          <a:xfrm>
            <a:off x="2543883" y="152400"/>
            <a:ext cx="4161717" cy="523220"/>
          </a:xfrm>
          <a:prstGeom prst="rect">
            <a:avLst/>
          </a:prstGeom>
          <a:noFill/>
        </p:spPr>
        <p:txBody>
          <a:bodyPr wrap="none" rtlCol="0">
            <a:spAutoFit/>
          </a:bodyPr>
          <a:lstStyle/>
          <a:p>
            <a:r>
              <a:rPr lang="en-US" sz="2800" b="1">
                <a:solidFill>
                  <a:srgbClr val="FF0000"/>
                </a:solidFill>
              </a:rPr>
              <a:t>Automated sequencing</a:t>
            </a:r>
          </a:p>
        </p:txBody>
      </p:sp>
    </p:spTree>
    <p:extLst>
      <p:ext uri="{BB962C8B-B14F-4D97-AF65-F5344CB8AC3E}">
        <p14:creationId xmlns:p14="http://schemas.microsoft.com/office/powerpoint/2010/main" val="992459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B9AE69-E616-47D7-9853-E7D7F491AC31}"/>
              </a:ext>
            </a:extLst>
          </p:cNvPr>
          <p:cNvPicPr>
            <a:picLocks noChangeAspect="1"/>
          </p:cNvPicPr>
          <p:nvPr/>
        </p:nvPicPr>
        <p:blipFill>
          <a:blip r:embed="rId3" cstate="print"/>
          <a:stretch>
            <a:fillRect/>
          </a:stretch>
        </p:blipFill>
        <p:spPr>
          <a:xfrm>
            <a:off x="1447800" y="1828799"/>
            <a:ext cx="2807416" cy="3600000"/>
          </a:xfrm>
          <a:prstGeom prst="rect">
            <a:avLst/>
          </a:prstGeom>
        </p:spPr>
      </p:pic>
      <p:pic>
        <p:nvPicPr>
          <p:cNvPr id="3" name="Picture 2">
            <a:extLst>
              <a:ext uri="{FF2B5EF4-FFF2-40B4-BE49-F238E27FC236}">
                <a16:creationId xmlns:a16="http://schemas.microsoft.com/office/drawing/2014/main" id="{BE035F3C-6AE5-469C-A67A-95238D3FD7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3187" y="1837266"/>
            <a:ext cx="2629213" cy="3600000"/>
          </a:xfrm>
          <a:prstGeom prst="rect">
            <a:avLst/>
          </a:prstGeom>
        </p:spPr>
      </p:pic>
      <p:sp>
        <p:nvSpPr>
          <p:cNvPr id="8" name="Title 1">
            <a:extLst>
              <a:ext uri="{FF2B5EF4-FFF2-40B4-BE49-F238E27FC236}">
                <a16:creationId xmlns:a16="http://schemas.microsoft.com/office/drawing/2014/main" id="{10AF3CD5-EE0B-4466-9D45-4D1747EFDFDF}"/>
              </a:ext>
            </a:extLst>
          </p:cNvPr>
          <p:cNvSpPr txBox="1">
            <a:spLocks/>
          </p:cNvSpPr>
          <p:nvPr/>
        </p:nvSpPr>
        <p:spPr>
          <a:xfrm>
            <a:off x="628650" y="365126"/>
            <a:ext cx="7886700" cy="930274"/>
          </a:xfrm>
          <a:prstGeom prst="rect">
            <a:avLst/>
          </a:prstGeom>
        </p:spPr>
        <p:txBody>
          <a:bodyPr>
            <a:normAutofit fontScale="97500"/>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GB" b="1" kern="0" dirty="0">
                <a:solidFill>
                  <a:srgbClr val="C00000"/>
                </a:solidFill>
              </a:rPr>
              <a:t>References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a:xfrm>
            <a:off x="762000" y="-76200"/>
            <a:ext cx="8229600" cy="1143000"/>
          </a:xfrm>
        </p:spPr>
        <p:txBody>
          <a:bodyPr/>
          <a:lstStyle/>
          <a:p>
            <a:r>
              <a:rPr lang="en-CA" altLang="en-US" sz="3600" b="1">
                <a:solidFill>
                  <a:srgbClr val="C00000"/>
                </a:solidFill>
              </a:rPr>
              <a:t>Extra resources</a:t>
            </a:r>
          </a:p>
        </p:txBody>
      </p:sp>
      <p:sp>
        <p:nvSpPr>
          <p:cNvPr id="100355" name="TextBox 2"/>
          <p:cNvSpPr txBox="1">
            <a:spLocks noChangeArrowheads="1"/>
          </p:cNvSpPr>
          <p:nvPr/>
        </p:nvSpPr>
        <p:spPr bwMode="auto">
          <a:xfrm>
            <a:off x="152400" y="838200"/>
            <a:ext cx="8839200" cy="550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sz="2400" b="1" u="sng" dirty="0"/>
              <a:t>Book</a:t>
            </a:r>
            <a:r>
              <a:rPr lang="en-CA" altLang="en-US" sz="2400" b="1" dirty="0"/>
              <a:t>:</a:t>
            </a:r>
          </a:p>
          <a:p>
            <a:pPr>
              <a:spcBef>
                <a:spcPct val="0"/>
              </a:spcBef>
              <a:buFontTx/>
              <a:buNone/>
            </a:pPr>
            <a:endParaRPr lang="en-CA" altLang="en-US" sz="2000" dirty="0"/>
          </a:p>
          <a:p>
            <a:pPr>
              <a:spcBef>
                <a:spcPct val="0"/>
              </a:spcBef>
              <a:buFontTx/>
              <a:buNone/>
            </a:pPr>
            <a:r>
              <a:rPr lang="en-CA" altLang="en-US" sz="2000" dirty="0"/>
              <a:t>The Double Helix: A Personal Account of the Discovery of the Structure of DNA - By James D Watson</a:t>
            </a:r>
          </a:p>
          <a:p>
            <a:pPr>
              <a:spcBef>
                <a:spcPct val="0"/>
              </a:spcBef>
              <a:buFontTx/>
              <a:buNone/>
            </a:pPr>
            <a:endParaRPr lang="en-CA" altLang="en-US" sz="2000" dirty="0"/>
          </a:p>
          <a:p>
            <a:pPr>
              <a:spcBef>
                <a:spcPct val="0"/>
              </a:spcBef>
              <a:buFontTx/>
              <a:buNone/>
            </a:pPr>
            <a:r>
              <a:rPr lang="en-CA" altLang="en-US" sz="2400" b="1" u="sng" dirty="0"/>
              <a:t>Videos</a:t>
            </a:r>
            <a:r>
              <a:rPr lang="en-CA" altLang="en-US" sz="2400" b="1" dirty="0"/>
              <a:t>:</a:t>
            </a:r>
          </a:p>
          <a:p>
            <a:pPr>
              <a:spcBef>
                <a:spcPct val="0"/>
              </a:spcBef>
              <a:buFontTx/>
              <a:buNone/>
            </a:pPr>
            <a:endParaRPr lang="en-CA" altLang="en-US" sz="2400" b="1" dirty="0"/>
          </a:p>
          <a:p>
            <a:pPr>
              <a:spcBef>
                <a:spcPct val="0"/>
              </a:spcBef>
              <a:buFontTx/>
              <a:buNone/>
            </a:pPr>
            <a:r>
              <a:rPr lang="en-CA" altLang="en-US" sz="2000" dirty="0"/>
              <a:t>DNA replication</a:t>
            </a:r>
          </a:p>
          <a:p>
            <a:pPr>
              <a:spcBef>
                <a:spcPct val="0"/>
              </a:spcBef>
              <a:buFontTx/>
              <a:buNone/>
            </a:pPr>
            <a:r>
              <a:rPr lang="en-CA" altLang="en-US" sz="2000" u="sng" dirty="0">
                <a:hlinkClick r:id="rId3"/>
              </a:rPr>
              <a:t>https://www.youtube.com/watch?v=TNKWgcFPHqw</a:t>
            </a:r>
            <a:endParaRPr lang="en-CA" altLang="en-US" sz="2000" u="sng" dirty="0"/>
          </a:p>
          <a:p>
            <a:pPr>
              <a:spcBef>
                <a:spcPct val="0"/>
              </a:spcBef>
              <a:buFontTx/>
              <a:buNone/>
            </a:pPr>
            <a:endParaRPr lang="en-CA" altLang="en-US" sz="2000" u="sng" dirty="0"/>
          </a:p>
          <a:p>
            <a:pPr>
              <a:spcBef>
                <a:spcPct val="0"/>
              </a:spcBef>
              <a:buFontTx/>
              <a:buNone/>
            </a:pPr>
            <a:r>
              <a:rPr lang="en-CA" altLang="en-US" sz="2000" u="sng" dirty="0"/>
              <a:t>DNA sequencing</a:t>
            </a:r>
            <a:r>
              <a:rPr lang="en-CA" altLang="en-US" sz="2000" dirty="0"/>
              <a:t>:</a:t>
            </a:r>
          </a:p>
          <a:p>
            <a:pPr>
              <a:spcBef>
                <a:spcPct val="0"/>
              </a:spcBef>
              <a:buFontTx/>
              <a:buNone/>
            </a:pPr>
            <a:r>
              <a:rPr lang="en-CA" altLang="en-US" sz="2000" dirty="0">
                <a:hlinkClick r:id="rId4"/>
              </a:rPr>
              <a:t>https://www.youtube.com/watch?v=vK-HlMaitnE</a:t>
            </a:r>
            <a:endParaRPr lang="en-CA" altLang="en-US" sz="2000" dirty="0"/>
          </a:p>
          <a:p>
            <a:pPr>
              <a:spcBef>
                <a:spcPct val="0"/>
              </a:spcBef>
              <a:buFontTx/>
              <a:buNone/>
            </a:pPr>
            <a:endParaRPr lang="en-CA" altLang="en-US" sz="2000" dirty="0"/>
          </a:p>
          <a:p>
            <a:pPr>
              <a:spcBef>
                <a:spcPct val="0"/>
              </a:spcBef>
              <a:buFontTx/>
              <a:buNone/>
            </a:pPr>
            <a:r>
              <a:rPr lang="en-CA" altLang="en-US" sz="2000" dirty="0"/>
              <a:t>Polymerase Chain Reaction (PCR)</a:t>
            </a:r>
          </a:p>
          <a:p>
            <a:pPr>
              <a:spcBef>
                <a:spcPct val="0"/>
              </a:spcBef>
              <a:buFontTx/>
              <a:buNone/>
            </a:pPr>
            <a:r>
              <a:rPr lang="en-CA" altLang="en-US" sz="2000" dirty="0">
                <a:hlinkClick r:id="rId5"/>
              </a:rPr>
              <a:t>http://video.mit.edu/watch/pcr-polymerase-chain-reaction-10948/</a:t>
            </a:r>
            <a:endParaRPr lang="en-CA" altLang="en-US" sz="2000" dirty="0"/>
          </a:p>
          <a:p>
            <a:pPr>
              <a:spcBef>
                <a:spcPct val="0"/>
              </a:spcBef>
              <a:buFontTx/>
              <a:buNone/>
            </a:pPr>
            <a:r>
              <a:rPr lang="en-CA" altLang="en-US" sz="2000" dirty="0">
                <a:hlinkClick r:id="rId6"/>
              </a:rPr>
              <a:t>https://www.dnalc.org/view/15475-The-cycles-of-the-polymerase-chain-reaction-PCR-3D-animation.html</a:t>
            </a:r>
            <a:endParaRPr lang="en-CA" alt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990600" y="115888"/>
            <a:ext cx="7162800" cy="523875"/>
          </a:xfrm>
          <a:prstGeom prst="rect">
            <a:avLst/>
          </a:prstGeom>
          <a:noFill/>
          <a:ln w="9525">
            <a:noFill/>
            <a:miter lim="800000"/>
            <a:headEnd/>
            <a:tailEnd/>
          </a:ln>
          <a:effectLst/>
        </p:spPr>
        <p:txBody>
          <a:bodyPr>
            <a:spAutoFit/>
          </a:bodyPr>
          <a:lstStyle/>
          <a:p>
            <a:pPr algn="ctr" eaLnBrk="1" hangingPunct="1">
              <a:defRPr/>
            </a:pPr>
            <a:r>
              <a:rPr lang="en-US" sz="2800" b="1" dirty="0">
                <a:solidFill>
                  <a:srgbClr val="C00000"/>
                </a:solidFill>
                <a:latin typeface="+mn-lt"/>
                <a:cs typeface="Times New Roman" pitchFamily="18" charset="0"/>
              </a:rPr>
              <a:t>The </a:t>
            </a:r>
            <a:r>
              <a:rPr lang="en-US" sz="2800" b="1" dirty="0" err="1">
                <a:solidFill>
                  <a:srgbClr val="C00000"/>
                </a:solidFill>
                <a:latin typeface="+mn-lt"/>
                <a:cs typeface="Times New Roman" pitchFamily="18" charset="0"/>
              </a:rPr>
              <a:t>Meselson</a:t>
            </a:r>
            <a:r>
              <a:rPr lang="en-US" sz="2800" b="1" dirty="0">
                <a:solidFill>
                  <a:srgbClr val="C00000"/>
                </a:solidFill>
                <a:latin typeface="+mn-lt"/>
                <a:cs typeface="Times New Roman" pitchFamily="18" charset="0"/>
              </a:rPr>
              <a:t>-Stahl Experiment (1958)</a:t>
            </a:r>
            <a:endParaRPr lang="en-US" sz="2800" b="1" dirty="0">
              <a:solidFill>
                <a:srgbClr val="C00000"/>
              </a:solidFill>
              <a:latin typeface="+mn-lt"/>
            </a:endParaRPr>
          </a:p>
        </p:txBody>
      </p:sp>
      <p:pic>
        <p:nvPicPr>
          <p:cNvPr id="55301" name="Picture 2" descr="Meselson-stahl experiment diagram en.svg"/>
          <p:cNvPicPr>
            <a:picLocks noChangeAspect="1" noChangeArrowheads="1"/>
          </p:cNvPicPr>
          <p:nvPr/>
        </p:nvPicPr>
        <p:blipFill>
          <a:blip r:embed="rId3" cstate="print">
            <a:extLst>
              <a:ext uri="{28A0092B-C50C-407E-A947-70E740481C1C}">
                <a14:useLocalDpi xmlns:a14="http://schemas.microsoft.com/office/drawing/2010/main" val="0"/>
              </a:ext>
            </a:extLst>
          </a:blip>
          <a:srcRect t="4021"/>
          <a:stretch>
            <a:fillRect/>
          </a:stretch>
        </p:blipFill>
        <p:spPr bwMode="auto">
          <a:xfrm>
            <a:off x="1081662" y="838198"/>
            <a:ext cx="6980677" cy="5785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7064280" y="3397875"/>
            <a:ext cx="981434" cy="32275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b="6683"/>
          <a:stretch>
            <a:fillRect/>
          </a:stretch>
        </p:blipFill>
        <p:spPr bwMode="auto">
          <a:xfrm>
            <a:off x="2347119" y="914400"/>
            <a:ext cx="4449762"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Rectangle 2"/>
          <p:cNvSpPr>
            <a:spLocks noChangeArrowheads="1"/>
          </p:cNvSpPr>
          <p:nvPr/>
        </p:nvSpPr>
        <p:spPr bwMode="auto">
          <a:xfrm>
            <a:off x="990600" y="84138"/>
            <a:ext cx="7162800" cy="830262"/>
          </a:xfrm>
          <a:prstGeom prst="rect">
            <a:avLst/>
          </a:prstGeom>
          <a:noFill/>
          <a:ln w="9525">
            <a:noFill/>
            <a:miter lim="800000"/>
            <a:headEnd/>
            <a:tailEnd/>
          </a:ln>
          <a:effectLst/>
        </p:spPr>
        <p:txBody>
          <a:bodyPr>
            <a:spAutoFit/>
          </a:bodyPr>
          <a:lstStyle/>
          <a:p>
            <a:pPr algn="ctr" eaLnBrk="1" hangingPunct="1">
              <a:defRPr/>
            </a:pPr>
            <a:r>
              <a:rPr lang="en-US" sz="2400" b="1" dirty="0">
                <a:solidFill>
                  <a:srgbClr val="C00000"/>
                </a:solidFill>
                <a:latin typeface="+mn-lt"/>
                <a:cs typeface="Times New Roman" pitchFamily="18" charset="0"/>
              </a:rPr>
              <a:t>The Meselson-Stahl Experiment Supports Semiconservative Replication</a:t>
            </a:r>
            <a:endParaRPr lang="en-US" sz="2400" b="1" dirty="0">
              <a:solidFill>
                <a:srgbClr val="C00000"/>
              </a:solidFill>
              <a:latin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33400"/>
            <a:ext cx="8534400" cy="1200329"/>
          </a:xfrm>
          <a:prstGeom prst="rect">
            <a:avLst/>
          </a:prstGeom>
        </p:spPr>
        <p:txBody>
          <a:bodyPr wrap="square">
            <a:spAutoFit/>
          </a:bodyPr>
          <a:lstStyle/>
          <a:p>
            <a:r>
              <a:rPr lang="en-US" dirty="0" err="1"/>
              <a:t>Meselson</a:t>
            </a:r>
            <a:r>
              <a:rPr lang="en-US" dirty="0"/>
              <a:t> and Stahl grew a culture of </a:t>
            </a:r>
            <a:r>
              <a:rPr lang="en-US" i="1" dirty="0" err="1"/>
              <a:t>E.coli</a:t>
            </a:r>
            <a:r>
              <a:rPr lang="en-US" i="1" dirty="0"/>
              <a:t> </a:t>
            </a:r>
            <a:r>
              <a:rPr lang="en-US" dirty="0"/>
              <a:t>for many generations in a medium that contained </a:t>
            </a:r>
            <a:r>
              <a:rPr lang="en-US" baseline="30000" dirty="0"/>
              <a:t>15</a:t>
            </a:r>
            <a:r>
              <a:rPr lang="en-US" dirty="0"/>
              <a:t>N as the sole nitrogen source. (</a:t>
            </a:r>
            <a:r>
              <a:rPr lang="en-US" baseline="30000" dirty="0"/>
              <a:t>15</a:t>
            </a:r>
            <a:r>
              <a:rPr lang="en-US" dirty="0"/>
              <a:t>NH4Cl).</a:t>
            </a:r>
          </a:p>
          <a:p>
            <a:r>
              <a:rPr lang="en-US" dirty="0"/>
              <a:t>After many generations, all the </a:t>
            </a:r>
            <a:r>
              <a:rPr lang="en-US" i="1" dirty="0" err="1"/>
              <a:t>E.coli</a:t>
            </a:r>
            <a:r>
              <a:rPr lang="en-US" i="1" dirty="0"/>
              <a:t> </a:t>
            </a:r>
            <a:r>
              <a:rPr lang="en-US" dirty="0"/>
              <a:t>cells had </a:t>
            </a:r>
            <a:r>
              <a:rPr lang="en-US" baseline="30000" dirty="0"/>
              <a:t>15</a:t>
            </a:r>
            <a:r>
              <a:rPr lang="en-US" dirty="0"/>
              <a:t>N incorporated into the </a:t>
            </a:r>
            <a:r>
              <a:rPr lang="en-US" dirty="0" err="1"/>
              <a:t>purine</a:t>
            </a:r>
            <a:r>
              <a:rPr lang="en-US" dirty="0"/>
              <a:t> and </a:t>
            </a:r>
            <a:r>
              <a:rPr lang="en-US" dirty="0" err="1"/>
              <a:t>pyrimidine</a:t>
            </a:r>
            <a:r>
              <a:rPr lang="en-US" dirty="0"/>
              <a:t> bases of their DNA.</a:t>
            </a:r>
          </a:p>
        </p:txBody>
      </p:sp>
      <p:sp>
        <p:nvSpPr>
          <p:cNvPr id="3" name="Rectangle 2"/>
          <p:cNvSpPr/>
          <p:nvPr/>
        </p:nvSpPr>
        <p:spPr>
          <a:xfrm>
            <a:off x="0" y="1905000"/>
            <a:ext cx="9144000" cy="1477328"/>
          </a:xfrm>
          <a:prstGeom prst="rect">
            <a:avLst/>
          </a:prstGeom>
        </p:spPr>
        <p:txBody>
          <a:bodyPr wrap="square">
            <a:spAutoFit/>
          </a:bodyPr>
          <a:lstStyle/>
          <a:p>
            <a:r>
              <a:rPr lang="en-US" dirty="0" err="1"/>
              <a:t>Meselson</a:t>
            </a:r>
            <a:r>
              <a:rPr lang="en-US" dirty="0"/>
              <a:t> and Stahl took a sample of these bacteria and switched the rest of the bacteria to a medium that contained only </a:t>
            </a:r>
            <a:r>
              <a:rPr lang="en-US" baseline="30000" dirty="0"/>
              <a:t>14</a:t>
            </a:r>
            <a:r>
              <a:rPr lang="en-US" dirty="0"/>
              <a:t>N (washed them before transferring to remove the medium containing </a:t>
            </a:r>
            <a:r>
              <a:rPr lang="en-US" baseline="30000" dirty="0"/>
              <a:t>15</a:t>
            </a:r>
            <a:r>
              <a:rPr lang="en-US" dirty="0"/>
              <a:t>N).</a:t>
            </a:r>
          </a:p>
          <a:p>
            <a:r>
              <a:rPr lang="en-US" dirty="0"/>
              <a:t>They purified the DNA sample collected from the bacteria just before transfer to the </a:t>
            </a:r>
            <a:r>
              <a:rPr lang="en-US" baseline="30000" dirty="0"/>
              <a:t>14</a:t>
            </a:r>
            <a:r>
              <a:rPr lang="en-US" dirty="0"/>
              <a:t>N containing medium.</a:t>
            </a:r>
          </a:p>
        </p:txBody>
      </p:sp>
      <p:sp>
        <p:nvSpPr>
          <p:cNvPr id="4" name="Rectangle 3"/>
          <p:cNvSpPr/>
          <p:nvPr/>
        </p:nvSpPr>
        <p:spPr>
          <a:xfrm>
            <a:off x="0" y="3505200"/>
            <a:ext cx="9144000" cy="1477328"/>
          </a:xfrm>
          <a:prstGeom prst="rect">
            <a:avLst/>
          </a:prstGeom>
        </p:spPr>
        <p:txBody>
          <a:bodyPr wrap="square">
            <a:spAutoFit/>
          </a:bodyPr>
          <a:lstStyle/>
          <a:p>
            <a:r>
              <a:rPr lang="en-US" dirty="0" err="1"/>
              <a:t>Meselson</a:t>
            </a:r>
            <a:r>
              <a:rPr lang="en-US" dirty="0"/>
              <a:t> and Stahl collected some of the bacteria after each division and extracted DNA from the bacterial cells (Collected samples of bacteria over the next few cellular generations).</a:t>
            </a:r>
          </a:p>
          <a:p>
            <a:r>
              <a:rPr lang="en-US" dirty="0"/>
              <a:t>Under the conditions they used, </a:t>
            </a:r>
            <a:r>
              <a:rPr lang="en-US" i="1" dirty="0" err="1"/>
              <a:t>E.coli</a:t>
            </a:r>
            <a:r>
              <a:rPr lang="en-US" i="1" dirty="0"/>
              <a:t> </a:t>
            </a:r>
            <a:r>
              <a:rPr lang="en-US" dirty="0"/>
              <a:t>replicates its DNA every 20 minutes. They took samples at an interval of 20 minutes.</a:t>
            </a:r>
          </a:p>
        </p:txBody>
      </p:sp>
      <p:sp>
        <p:nvSpPr>
          <p:cNvPr id="5" name="Rectangle 4"/>
          <p:cNvSpPr/>
          <p:nvPr/>
        </p:nvSpPr>
        <p:spPr>
          <a:xfrm>
            <a:off x="0" y="5334000"/>
            <a:ext cx="9144000" cy="369332"/>
          </a:xfrm>
          <a:prstGeom prst="rect">
            <a:avLst/>
          </a:prstGeom>
        </p:spPr>
        <p:txBody>
          <a:bodyPr wrap="square">
            <a:spAutoFit/>
          </a:bodyPr>
          <a:lstStyle/>
          <a:p>
            <a:r>
              <a:rPr lang="en-US" dirty="0"/>
              <a:t>After extracting DNA from bacteria they checked for the density of DNA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ChangeArrowheads="1"/>
          </p:cNvSpPr>
          <p:nvPr/>
        </p:nvSpPr>
        <p:spPr bwMode="auto">
          <a:xfrm>
            <a:off x="2362200" y="228600"/>
            <a:ext cx="7162800" cy="584200"/>
          </a:xfrm>
          <a:prstGeom prst="rect">
            <a:avLst/>
          </a:prstGeom>
          <a:noFill/>
          <a:ln w="9525">
            <a:noFill/>
            <a:miter lim="800000"/>
            <a:headEnd/>
            <a:tailEnd/>
          </a:ln>
          <a:effectLst/>
        </p:spPr>
        <p:txBody>
          <a:bodyPr>
            <a:spAutoFit/>
          </a:bodyPr>
          <a:lstStyle/>
          <a:p>
            <a:pPr eaLnBrk="1" hangingPunct="1">
              <a:defRPr/>
            </a:pPr>
            <a:r>
              <a:rPr lang="en-US" sz="3200" b="1" dirty="0">
                <a:solidFill>
                  <a:srgbClr val="C00000"/>
                </a:solidFill>
                <a:latin typeface="+mj-lt"/>
                <a:cs typeface="Times New Roman" pitchFamily="18" charset="0"/>
              </a:rPr>
              <a:t>Outline for Replication</a:t>
            </a:r>
            <a:endParaRPr lang="en-US" sz="3200" b="1" dirty="0">
              <a:solidFill>
                <a:srgbClr val="C00000"/>
              </a:solidFill>
              <a:latin typeface="+mj-lt"/>
            </a:endParaRPr>
          </a:p>
        </p:txBody>
      </p:sp>
      <p:sp>
        <p:nvSpPr>
          <p:cNvPr id="46083" name="Text Box 3"/>
          <p:cNvSpPr txBox="1">
            <a:spLocks noChangeArrowheads="1"/>
          </p:cNvSpPr>
          <p:nvPr/>
        </p:nvSpPr>
        <p:spPr bwMode="auto">
          <a:xfrm>
            <a:off x="1981200" y="1295400"/>
            <a:ext cx="6054725" cy="2678113"/>
          </a:xfrm>
          <a:prstGeom prst="rect">
            <a:avLst/>
          </a:prstGeom>
          <a:noFill/>
          <a:ln>
            <a:noFill/>
          </a:ln>
          <a:extLst/>
        </p:spPr>
        <p:txBody>
          <a:bodyPr wrap="none">
            <a:spAutoFit/>
          </a:bodyPr>
          <a:lstStyle>
            <a:lvl1pPr marL="609600" indent="-6096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150000"/>
              </a:lnSpc>
              <a:spcBef>
                <a:spcPct val="0"/>
              </a:spcBef>
              <a:buFontTx/>
              <a:buNone/>
              <a:defRPr/>
            </a:pPr>
            <a:r>
              <a:rPr lang="en-US" altLang="en-US" sz="2800" dirty="0">
                <a:latin typeface="+mj-lt"/>
              </a:rPr>
              <a:t>      A. Initiation</a:t>
            </a:r>
          </a:p>
          <a:p>
            <a:pPr eaLnBrk="1" hangingPunct="1">
              <a:lnSpc>
                <a:spcPct val="150000"/>
              </a:lnSpc>
              <a:spcBef>
                <a:spcPct val="0"/>
              </a:spcBef>
              <a:buFontTx/>
              <a:buNone/>
              <a:defRPr/>
            </a:pPr>
            <a:r>
              <a:rPr lang="en-US" altLang="en-US" sz="2800" dirty="0">
                <a:latin typeface="+mj-lt"/>
              </a:rPr>
              <a:t>      B. Priming</a:t>
            </a:r>
          </a:p>
          <a:p>
            <a:pPr eaLnBrk="1" hangingPunct="1">
              <a:lnSpc>
                <a:spcPct val="150000"/>
              </a:lnSpc>
              <a:spcBef>
                <a:spcPct val="0"/>
              </a:spcBef>
              <a:buFontTx/>
              <a:buNone/>
              <a:defRPr/>
            </a:pPr>
            <a:r>
              <a:rPr lang="en-US" altLang="en-US" sz="2800" dirty="0">
                <a:latin typeface="+mj-lt"/>
              </a:rPr>
              <a:t>      C. Elongation</a:t>
            </a:r>
          </a:p>
          <a:p>
            <a:pPr eaLnBrk="1" hangingPunct="1">
              <a:lnSpc>
                <a:spcPct val="150000"/>
              </a:lnSpc>
              <a:spcBef>
                <a:spcPct val="0"/>
              </a:spcBef>
              <a:buFontTx/>
              <a:buNone/>
              <a:defRPr/>
            </a:pPr>
            <a:r>
              <a:rPr lang="en-US" altLang="en-US" sz="2800" dirty="0">
                <a:latin typeface="+mj-lt"/>
              </a:rPr>
              <a:t>      D. Proofreading and Termination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533400" y="2118985"/>
            <a:ext cx="6676571" cy="4662815"/>
          </a:xfrm>
          <a:prstGeom prst="rect">
            <a:avLst/>
          </a:prstGeom>
          <a:noFill/>
          <a:ln>
            <a:noFill/>
          </a:ln>
          <a:extLst/>
        </p:spPr>
        <p:txBody>
          <a:bodyPr wrap="non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0"/>
              </a:spcBef>
              <a:buFontTx/>
              <a:buNone/>
              <a:defRPr/>
            </a:pPr>
            <a:r>
              <a:rPr lang="en-US" altLang="en-US" sz="2200" dirty="0">
                <a:latin typeface="+mn-lt"/>
              </a:rPr>
              <a:t>Worked with </a:t>
            </a:r>
            <a:r>
              <a:rPr lang="en-US" altLang="en-US" sz="2200" i="1" dirty="0">
                <a:latin typeface="+mn-lt"/>
              </a:rPr>
              <a:t>E. coli</a:t>
            </a:r>
            <a:r>
              <a:rPr lang="en-US" altLang="en-US" sz="2200" dirty="0">
                <a:latin typeface="+mn-lt"/>
              </a:rPr>
              <a:t>. Discovered the mechanisms of </a:t>
            </a:r>
          </a:p>
          <a:p>
            <a:pPr>
              <a:lnSpc>
                <a:spcPct val="150000"/>
              </a:lnSpc>
              <a:spcBef>
                <a:spcPct val="0"/>
              </a:spcBef>
              <a:buFontTx/>
              <a:buNone/>
              <a:defRPr/>
            </a:pPr>
            <a:r>
              <a:rPr lang="en-US" altLang="en-US" sz="2200" dirty="0">
                <a:latin typeface="+mn-lt"/>
              </a:rPr>
              <a:t>DNA synthesis in 1956.</a:t>
            </a:r>
          </a:p>
          <a:p>
            <a:pPr>
              <a:lnSpc>
                <a:spcPct val="150000"/>
              </a:lnSpc>
              <a:spcBef>
                <a:spcPct val="0"/>
              </a:spcBef>
              <a:buFontTx/>
              <a:buNone/>
              <a:defRPr/>
            </a:pPr>
            <a:r>
              <a:rPr lang="en-US" altLang="en-US" sz="2200" u="sng" dirty="0">
                <a:latin typeface="+mn-lt"/>
              </a:rPr>
              <a:t>Four components are required:</a:t>
            </a:r>
            <a:endParaRPr lang="en-US" altLang="en-US" sz="2200" dirty="0">
              <a:latin typeface="+mn-lt"/>
            </a:endParaRPr>
          </a:p>
          <a:p>
            <a:pPr>
              <a:lnSpc>
                <a:spcPct val="150000"/>
              </a:lnSpc>
              <a:spcBef>
                <a:spcPct val="0"/>
              </a:spcBef>
              <a:buFont typeface="Times" panose="02020603050405020304" pitchFamily="18" charset="0"/>
              <a:buAutoNum type="arabicPeriod"/>
              <a:defRPr/>
            </a:pPr>
            <a:r>
              <a:rPr lang="en-US" altLang="en-US" sz="2200" dirty="0" err="1">
                <a:latin typeface="+mn-lt"/>
              </a:rPr>
              <a:t>dNTPs</a:t>
            </a:r>
            <a:r>
              <a:rPr lang="en-US" altLang="en-US" sz="2200" dirty="0">
                <a:latin typeface="+mn-lt"/>
              </a:rPr>
              <a:t>: </a:t>
            </a:r>
            <a:r>
              <a:rPr lang="en-US" altLang="en-US" sz="2200" dirty="0" err="1">
                <a:latin typeface="+mn-lt"/>
              </a:rPr>
              <a:t>dATP</a:t>
            </a:r>
            <a:r>
              <a:rPr lang="en-US" altLang="en-US" sz="2200" dirty="0">
                <a:latin typeface="+mn-lt"/>
              </a:rPr>
              <a:t>, </a:t>
            </a:r>
            <a:r>
              <a:rPr lang="en-US" altLang="en-US" sz="2200" dirty="0" err="1">
                <a:latin typeface="+mn-lt"/>
              </a:rPr>
              <a:t>dTTP</a:t>
            </a:r>
            <a:r>
              <a:rPr lang="en-US" altLang="en-US" sz="2200" dirty="0">
                <a:latin typeface="+mn-lt"/>
              </a:rPr>
              <a:t>, </a:t>
            </a:r>
            <a:r>
              <a:rPr lang="en-US" altLang="en-US" sz="2200" dirty="0" err="1">
                <a:latin typeface="+mn-lt"/>
              </a:rPr>
              <a:t>dGTP</a:t>
            </a:r>
            <a:r>
              <a:rPr lang="en-US" altLang="en-US" sz="2200" dirty="0">
                <a:latin typeface="+mn-lt"/>
              </a:rPr>
              <a:t>, </a:t>
            </a:r>
            <a:r>
              <a:rPr lang="en-US" altLang="en-US" sz="2200" dirty="0" err="1">
                <a:latin typeface="+mn-lt"/>
              </a:rPr>
              <a:t>dCTP</a:t>
            </a:r>
            <a:endParaRPr lang="en-US" altLang="en-US" sz="2200" dirty="0">
              <a:latin typeface="+mn-lt"/>
            </a:endParaRPr>
          </a:p>
          <a:p>
            <a:pPr>
              <a:lnSpc>
                <a:spcPct val="150000"/>
              </a:lnSpc>
              <a:spcBef>
                <a:spcPct val="0"/>
              </a:spcBef>
              <a:buFont typeface="Times" panose="02020603050405020304" pitchFamily="18" charset="0"/>
              <a:buNone/>
              <a:defRPr/>
            </a:pPr>
            <a:r>
              <a:rPr lang="en-US" altLang="en-US" sz="2200" dirty="0">
                <a:latin typeface="+mn-lt"/>
              </a:rPr>
              <a:t>	(</a:t>
            </a:r>
            <a:r>
              <a:rPr lang="en-US" altLang="en-US" sz="2200" dirty="0" err="1">
                <a:latin typeface="+mn-lt"/>
              </a:rPr>
              <a:t>deoxyribonucleoside</a:t>
            </a:r>
            <a:r>
              <a:rPr lang="en-US" altLang="en-US" sz="2200" dirty="0">
                <a:latin typeface="+mn-lt"/>
              </a:rPr>
              <a:t> 5’-triphosphates)</a:t>
            </a:r>
          </a:p>
          <a:p>
            <a:pPr>
              <a:lnSpc>
                <a:spcPct val="150000"/>
              </a:lnSpc>
              <a:spcBef>
                <a:spcPct val="0"/>
              </a:spcBef>
              <a:buFont typeface="Times" panose="02020603050405020304" pitchFamily="18" charset="0"/>
              <a:buNone/>
              <a:defRPr/>
            </a:pPr>
            <a:r>
              <a:rPr lang="en-US" altLang="en-US" sz="2200" dirty="0">
                <a:latin typeface="+mn-lt"/>
              </a:rPr>
              <a:t>	(sugar-base + 3 phosphates)</a:t>
            </a:r>
          </a:p>
          <a:p>
            <a:pPr>
              <a:lnSpc>
                <a:spcPct val="150000"/>
              </a:lnSpc>
              <a:spcBef>
                <a:spcPct val="0"/>
              </a:spcBef>
              <a:buFont typeface="Times" panose="02020603050405020304" pitchFamily="18" charset="0"/>
              <a:buNone/>
              <a:defRPr/>
            </a:pPr>
            <a:r>
              <a:rPr lang="en-US" altLang="en-US" sz="2200" dirty="0">
                <a:latin typeface="+mn-lt"/>
              </a:rPr>
              <a:t>2.	DNA template</a:t>
            </a:r>
          </a:p>
          <a:p>
            <a:pPr>
              <a:lnSpc>
                <a:spcPct val="150000"/>
              </a:lnSpc>
              <a:spcBef>
                <a:spcPct val="0"/>
              </a:spcBef>
              <a:buFont typeface="Times" panose="02020603050405020304" pitchFamily="18" charset="0"/>
              <a:buAutoNum type="arabicPeriod" startAt="3"/>
              <a:defRPr/>
            </a:pPr>
            <a:r>
              <a:rPr lang="en-US" altLang="en-US" sz="2200" dirty="0">
                <a:latin typeface="+mn-lt"/>
              </a:rPr>
              <a:t>DNA polymerase (</a:t>
            </a:r>
            <a:r>
              <a:rPr lang="en-US" altLang="en-US" sz="2200" i="1" dirty="0">
                <a:latin typeface="+mn-lt"/>
              </a:rPr>
              <a:t>Kornberg enzyme</a:t>
            </a:r>
            <a:r>
              <a:rPr lang="en-US" altLang="en-US" sz="2200" dirty="0">
                <a:latin typeface="+mn-lt"/>
              </a:rPr>
              <a:t>)</a:t>
            </a:r>
          </a:p>
          <a:p>
            <a:pPr>
              <a:lnSpc>
                <a:spcPct val="150000"/>
              </a:lnSpc>
              <a:spcBef>
                <a:spcPct val="0"/>
              </a:spcBef>
              <a:buFont typeface="Times" panose="02020603050405020304" pitchFamily="18" charset="0"/>
              <a:buNone/>
              <a:defRPr/>
            </a:pPr>
            <a:r>
              <a:rPr lang="en-US" altLang="en-US" sz="2200" dirty="0">
                <a:latin typeface="+mn-lt"/>
              </a:rPr>
              <a:t>4.	Mg</a:t>
            </a:r>
            <a:r>
              <a:rPr lang="en-US" altLang="en-US" sz="2200" baseline="30000" dirty="0">
                <a:latin typeface="+mn-lt"/>
              </a:rPr>
              <a:t>2+ </a:t>
            </a:r>
            <a:r>
              <a:rPr lang="en-US" altLang="en-US" sz="2200" dirty="0">
                <a:latin typeface="+mn-lt"/>
              </a:rPr>
              <a:t>(optimizes DNA polymerase activity)</a:t>
            </a:r>
          </a:p>
        </p:txBody>
      </p:sp>
      <p:pic>
        <p:nvPicPr>
          <p:cNvPr id="614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6050" y="57406"/>
            <a:ext cx="1897380" cy="2811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57163"/>
            <a:ext cx="18034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578429" y="304800"/>
            <a:ext cx="5584371" cy="1077218"/>
          </a:xfrm>
          <a:prstGeom prst="rect">
            <a:avLst/>
          </a:prstGeom>
          <a:noFill/>
        </p:spPr>
        <p:txBody>
          <a:bodyPr wrap="square" rtlCol="0">
            <a:spAutoFit/>
          </a:bodyPr>
          <a:lstStyle/>
          <a:p>
            <a:pPr algn="ctr"/>
            <a:r>
              <a:rPr lang="en-US" altLang="en-US" sz="3200" b="1" dirty="0">
                <a:solidFill>
                  <a:srgbClr val="C00000"/>
                </a:solidFill>
              </a:rPr>
              <a:t>Arthur Kornberg </a:t>
            </a:r>
          </a:p>
          <a:p>
            <a:pPr algn="ctr"/>
            <a:r>
              <a:rPr lang="en-US" altLang="en-US" sz="3200" b="1" dirty="0">
                <a:solidFill>
                  <a:srgbClr val="C00000"/>
                </a:solidFill>
              </a:rPr>
              <a:t>Nobel Prize in 1959</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stretch>
            <a:fillRect/>
          </a:stretch>
        </p:blipFill>
        <p:spPr>
          <a:xfrm>
            <a:off x="838200" y="1211112"/>
            <a:ext cx="7467600" cy="5600700"/>
          </a:xfrm>
          <a:prstGeom prst="rect">
            <a:avLst/>
          </a:prstGeom>
        </p:spPr>
      </p:pic>
      <p:sp>
        <p:nvSpPr>
          <p:cNvPr id="3" name="TextBox 2"/>
          <p:cNvSpPr txBox="1"/>
          <p:nvPr/>
        </p:nvSpPr>
        <p:spPr>
          <a:xfrm>
            <a:off x="304800" y="133894"/>
            <a:ext cx="8534400" cy="1077218"/>
          </a:xfrm>
          <a:prstGeom prst="rect">
            <a:avLst/>
          </a:prstGeom>
          <a:noFill/>
        </p:spPr>
        <p:txBody>
          <a:bodyPr wrap="square" rtlCol="0">
            <a:spAutoFit/>
          </a:bodyPr>
          <a:lstStyle/>
          <a:p>
            <a:pPr algn="ctr"/>
            <a:r>
              <a:rPr lang="en-US" sz="3200" b="1" dirty="0">
                <a:solidFill>
                  <a:srgbClr val="C00000"/>
                </a:solidFill>
                <a:cs typeface="+mj-cs"/>
              </a:rPr>
              <a:t>Polymerization of nucleotide triphosphates by DNA polymerase </a:t>
            </a:r>
            <a:r>
              <a:rPr lang="mr-IN" sz="3200" b="1" dirty="0">
                <a:solidFill>
                  <a:srgbClr val="C00000"/>
                </a:solidFill>
                <a:cs typeface="+mj-cs"/>
              </a:rPr>
              <a:t>–</a:t>
            </a:r>
            <a:r>
              <a:rPr lang="en-US" sz="3200" b="1" dirty="0">
                <a:solidFill>
                  <a:srgbClr val="C00000"/>
                </a:solidFill>
                <a:cs typeface="+mj-cs"/>
              </a:rPr>
              <a:t> needs free 3’OH</a:t>
            </a:r>
          </a:p>
        </p:txBody>
      </p:sp>
      <p:sp>
        <p:nvSpPr>
          <p:cNvPr id="4" name="TextBox 7"/>
          <p:cNvSpPr txBox="1"/>
          <p:nvPr/>
        </p:nvSpPr>
        <p:spPr>
          <a:xfrm>
            <a:off x="3515816" y="5616775"/>
            <a:ext cx="453970" cy="307777"/>
          </a:xfrm>
          <a:prstGeom prst="rect">
            <a:avLst/>
          </a:prstGeom>
          <a:noFill/>
        </p:spPr>
        <p:txBody>
          <a:bodyPr wrap="non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b="1" dirty="0"/>
              <a:t>OH</a:t>
            </a:r>
          </a:p>
        </p:txBody>
      </p:sp>
      <p:grpSp>
        <p:nvGrpSpPr>
          <p:cNvPr id="6" name="Group 9"/>
          <p:cNvGrpSpPr/>
          <p:nvPr/>
        </p:nvGrpSpPr>
        <p:grpSpPr>
          <a:xfrm>
            <a:off x="8048624" y="4808131"/>
            <a:ext cx="457200" cy="454429"/>
            <a:chOff x="8077200" y="4822419"/>
            <a:chExt cx="457200" cy="454429"/>
          </a:xfrm>
        </p:grpSpPr>
        <p:sp>
          <p:nvSpPr>
            <p:cNvPr id="7" name="TextBox 8"/>
            <p:cNvSpPr txBox="1"/>
            <p:nvPr/>
          </p:nvSpPr>
          <p:spPr>
            <a:xfrm>
              <a:off x="8080430" y="4912957"/>
              <a:ext cx="453970" cy="307777"/>
            </a:xfrm>
            <a:prstGeom prst="rect">
              <a:avLst/>
            </a:prstGeom>
            <a:noFill/>
          </p:spPr>
          <p:txBody>
            <a:bodyPr wrap="none" rtlCol="0">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sz="1400" b="1"/>
                <a:t>OH</a:t>
              </a:r>
            </a:p>
          </p:txBody>
        </p:sp>
        <p:cxnSp>
          <p:nvCxnSpPr>
            <p:cNvPr id="8" name="Straight Connector 7"/>
            <p:cNvCxnSpPr/>
            <p:nvPr/>
          </p:nvCxnSpPr>
          <p:spPr>
            <a:xfrm flipH="1">
              <a:off x="8080430" y="5108306"/>
              <a:ext cx="118460" cy="819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8077200" y="4822419"/>
              <a:ext cx="457200" cy="454429"/>
            </a:xfrm>
            <a:prstGeom prst="ellipse">
              <a:avLst/>
            </a:prstGeom>
            <a:solidFill>
              <a:srgbClr val="FF0000">
                <a:alpha val="39000"/>
              </a:srgb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grpSp>
      <p:sp>
        <p:nvSpPr>
          <p:cNvPr id="10" name="Rectangle 9">
            <a:extLst>
              <a:ext uri="{FF2B5EF4-FFF2-40B4-BE49-F238E27FC236}">
                <a16:creationId xmlns:a16="http://schemas.microsoft.com/office/drawing/2014/main" id="{3E7F9FBB-4982-8443-B56F-BB63C7845892}"/>
              </a:ext>
            </a:extLst>
          </p:cNvPr>
          <p:cNvSpPr/>
          <p:nvPr/>
        </p:nvSpPr>
        <p:spPr>
          <a:xfrm rot="3004410" flipH="1">
            <a:off x="2899626" y="4942468"/>
            <a:ext cx="63635" cy="834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590800" y="4825342"/>
            <a:ext cx="457200" cy="454429"/>
          </a:xfrm>
          <a:prstGeom prst="ellipse">
            <a:avLst/>
          </a:prstGeom>
          <a:solidFill>
            <a:srgbClr val="FF0000">
              <a:alpha val="39000"/>
            </a:srgb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cxnSp>
        <p:nvCxnSpPr>
          <p:cNvPr id="12" name="Straight Arrow Connector 11">
            <a:extLst>
              <a:ext uri="{FF2B5EF4-FFF2-40B4-BE49-F238E27FC236}">
                <a16:creationId xmlns:a16="http://schemas.microsoft.com/office/drawing/2014/main" id="{F0AB7770-2DF3-174F-8D3A-FE5A69EF25EB}"/>
              </a:ext>
            </a:extLst>
          </p:cNvPr>
          <p:cNvCxnSpPr/>
          <p:nvPr/>
        </p:nvCxnSpPr>
        <p:spPr>
          <a:xfrm>
            <a:off x="3742801" y="5052557"/>
            <a:ext cx="67199" cy="824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4254777"/>
      </p:ext>
    </p:extLst>
  </p:cSld>
  <p:clrMapOvr>
    <a:masterClrMapping/>
  </p:clrMapOvr>
</p:sld>
</file>

<file path=ppt/theme/theme1.xml><?xml version="1.0" encoding="utf-8"?>
<a:theme xmlns:a="http://schemas.openxmlformats.org/drawingml/2006/main" name="Lehninger">
  <a:themeElements>
    <a:clrScheme name="Lehning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ninger">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Lehning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ning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hning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ning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ning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ning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hning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18792</TotalTime>
  <Words>2471</Words>
  <Application>Microsoft Macintosh PowerPoint</Application>
  <PresentationFormat>On-screen Show (4:3)</PresentationFormat>
  <Paragraphs>251</Paragraphs>
  <Slides>34</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DejaVu Sans</vt:lpstr>
      <vt:lpstr>Lucida Grande</vt:lpstr>
      <vt:lpstr>Symbol</vt:lpstr>
      <vt:lpstr>Times</vt:lpstr>
      <vt:lpstr>Times New Roman</vt:lpstr>
      <vt:lpstr>Lehninger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DNA Replication: Summary</vt:lpstr>
      <vt:lpstr>PowerPoint Presentation</vt:lpstr>
      <vt:lpstr>PowerPoint Presentation</vt:lpstr>
      <vt:lpstr>PowerPoint Presentation</vt:lpstr>
      <vt:lpstr>Polymerase Chain Reaction (PCR) and Its Applications </vt:lpstr>
      <vt:lpstr>What is PCR?</vt:lpstr>
      <vt:lpstr>Polymerase Chain Reaction (PCR)  Why “Polymerase” ?</vt:lpstr>
      <vt:lpstr>The “Reaction” Components</vt:lpstr>
      <vt:lpstr>PowerPoint Presentation</vt:lpstr>
      <vt:lpstr>Reaction Cycle and the Machine</vt:lpstr>
      <vt:lpstr>DNA Sequencing</vt:lpstr>
      <vt:lpstr>PowerPoint Presentation</vt:lpstr>
      <vt:lpstr>Requirements for Sanger-Coulson Sequencing</vt:lpstr>
      <vt:lpstr>PowerPoint Presentation</vt:lpstr>
      <vt:lpstr>PowerPoint Presentation</vt:lpstr>
      <vt:lpstr>PowerPoint Presentation</vt:lpstr>
      <vt:lpstr>PowerPoint Presentation</vt:lpstr>
      <vt:lpstr>PowerPoint Presentation</vt:lpstr>
      <vt:lpstr>PowerPoint Presentation</vt:lpstr>
      <vt:lpstr>Extra resources</vt:lpstr>
    </vt:vector>
  </TitlesOfParts>
  <Company>IITKGP</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Prof. S K G</dc:creator>
  <cp:lastModifiedBy>Microsoft Office User</cp:lastModifiedBy>
  <cp:revision>544</cp:revision>
  <cp:lastPrinted>2017-06-28T07:22:16Z</cp:lastPrinted>
  <dcterms:created xsi:type="dcterms:W3CDTF">2010-08-31T09:03:50Z</dcterms:created>
  <dcterms:modified xsi:type="dcterms:W3CDTF">2020-01-15T06:50:33Z</dcterms:modified>
</cp:coreProperties>
</file>